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20.xml" ContentType="application/inkml+xml"/>
  <Override PartName="/ppt/ink/ink21.xml" ContentType="application/inkml+xml"/>
  <Override PartName="/ppt/ink/ink22.xml" ContentType="application/inkml+xml"/>
  <Override PartName="/ppt/ink/ink19.xml" ContentType="application/inkml+xml"/>
  <Override PartName="/ppt/theme/theme1.xml" ContentType="application/vnd.openxmlformats-officedocument.theme+xml"/>
  <Override PartName="/ppt/ink/ink1.xml" ContentType="application/inkml+xml"/>
  <Override PartName="/ppt/ink/ink2.xml" ContentType="application/inkml+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7" r:id="rId3"/>
    <p:sldId id="279" r:id="rId4"/>
    <p:sldId id="272" r:id="rId5"/>
    <p:sldId id="296" r:id="rId6"/>
    <p:sldId id="295" r:id="rId7"/>
    <p:sldId id="258" r:id="rId8"/>
    <p:sldId id="297" r:id="rId9"/>
    <p:sldId id="298" r:id="rId10"/>
    <p:sldId id="257" r:id="rId11"/>
    <p:sldId id="280" r:id="rId12"/>
    <p:sldId id="282" r:id="rId13"/>
    <p:sldId id="283" r:id="rId14"/>
    <p:sldId id="290" r:id="rId15"/>
    <p:sldId id="293" r:id="rId16"/>
    <p:sldId id="291" r:id="rId17"/>
    <p:sldId id="299" r:id="rId18"/>
    <p:sldId id="292" r:id="rId19"/>
    <p:sldId id="300" r:id="rId20"/>
    <p:sldId id="281" r:id="rId21"/>
    <p:sldId id="308" r:id="rId22"/>
    <p:sldId id="262" r:id="rId23"/>
    <p:sldId id="285" r:id="rId24"/>
    <p:sldId id="302" r:id="rId25"/>
    <p:sldId id="284" r:id="rId26"/>
    <p:sldId id="301" r:id="rId27"/>
    <p:sldId id="260" r:id="rId28"/>
    <p:sldId id="287" r:id="rId29"/>
    <p:sldId id="286" r:id="rId30"/>
    <p:sldId id="303" r:id="rId31"/>
    <p:sldId id="304" r:id="rId32"/>
    <p:sldId id="263" r:id="rId33"/>
    <p:sldId id="278" r:id="rId34"/>
    <p:sldId id="288" r:id="rId35"/>
    <p:sldId id="275" r:id="rId36"/>
    <p:sldId id="277" r:id="rId37"/>
    <p:sldId id="289" r:id="rId38"/>
    <p:sldId id="261" r:id="rId39"/>
    <p:sldId id="265" r:id="rId40"/>
    <p:sldId id="266" r:id="rId41"/>
    <p:sldId id="264" r:id="rId42"/>
    <p:sldId id="273" r:id="rId43"/>
    <p:sldId id="267" r:id="rId44"/>
    <p:sldId id="268" r:id="rId45"/>
    <p:sldId id="270" r:id="rId46"/>
    <p:sldId id="269" r:id="rId47"/>
    <p:sldId id="306" r:id="rId4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55"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6T09:23:14.148"/>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1 1,'49'0,"1"2,62 11,-61-6,93 0,20 2,-1 20,18 4,-81-20,-45-4,95 2,-117-12,-20 0,-1 0,1 1,0 1,0 0,15 4,-28-5,0 0,1 0,-1 0,1 0,-1 0,0 0,1 0,-1 0,1 0,-1 0,0 0,1 0,-1 0,0 1,1-1,-1 0,0 0,1 0,-1 1,0-1,1 0,-1 1,0-1,0 0,1 0,-1 1,0-1,0 1,0-1,1 0,-1 1,0-1,0 0,0 1,0-1,0 1,0-1,0 0,0 1,0 0,-1 0,1 0,-1-1,0 1,0 0,0 0,0 0,0-1,-1 1,1 0,0-1,0 1,-2 0,-21 6,0 0,0-1,-26 3,-80 3,112-11,-424 21,124-9,301-12,-8 0,1 1,-41 8,59-7,13 0,17 1,1-1,40-2,-23-1,1052 4,-743-6,-331 2,-43 0,-215 1,-271-3,490 2,-133-9,132 7,-1-2,1 0,1-2,-1 0,-26-12,32 11,-1 2,-1 0,1 0,0 2,-1 0,0 1,0 0,0 1,-30 3,19-2,1 2,-31 5,48-5,0 0,1 1,-1 0,1 0,0 1,0 0,0 0,0 1,1 0,-9 8,9-6,0-1,0 2,1-1,0 1,1 0,0 0,0 1,0-1,1 1,1 0,-1 1,-2 12,6-21,0 1,-1 0,1 0,0-1,0 1,0 0,0-1,0 1,1 0,-1 0,0-1,1 1,-1 0,1-1,0 1,0-1,-1 1,1-1,0 1,0-1,0 0,0 1,1-1,-1 0,0 0,1 0,-1 0,0 0,1 0,-1 0,1 0,0 0,-1-1,4 2,5 1,1 0,0-1,0 0,14 0,-18-2,442 6,-256-9,213 3,-400 0,0 0,1 0,-1-1,0 0,0 0,0 0,0-1,0 0,0 0,-1-1,1 1,-1-1,1 0,-1-1,0 1,0-1,-1 0,1-1,-1 1,0-1,0 1,0-1,-1 0,1-1,-1 1,-1-1,1 1,3-12,-1 2,-1 0,-1-1,0 0,-1 0,-1 0,0 0,-1 0,-3-21,2 35,1-1,-1 0,1 0,-1 1,0-1,0 1,-1-1,1 1,0-1,-1 1,0 0,1-1,-1 1,0 0,0 0,0 0,0 1,-1-1,1 0,0 1,-1-1,1 1,-1 0,1 0,-1 0,0 0,1 1,-1-1,-4 0,-10-1,1 1,0 1,-1 0,-16 3,4-1,-72-2,-38 3,80 8,39-7,-3 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6T09:23:46.234"/>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1 29,'3291'0,"-3268"-2,0 0,36-8,-34 5,49-4,235 8,-140 3,-147-2</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7T23:41:18.234"/>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42 1,'1321'0,"-1290"0,33 5,-45 0,-19-4,0-1,0 0,0 0,0 1,-1-1,1 0,0 1,0-1,0 0,-1 0,1 0,0 1,0-1,-1 0,1 0,0 0,-1 1,1-1,0 0,0 0,-1 0,1 0,0 0,-1 0,1 0,0 0,-1 0,1 0,0 0,-1 0,-47 7,-303 26,-530 55,845-85,23-3,1 1,-1 1,1 0,-1 0,1 1,0 1,0 0,-15 8,25-12,1 1,-1 0,1-1,-1 1,1 0,-1 0,1 0,0 0,0 1,-1-1,1 0,0 0,0 1,0-1,0 1,0-1,1 1,-1-1,0 1,1-1,-1 1,1-1,0 1,-1 0,1-1,0 1,0 0,0 0,0-1,0 1,0 0,1-1,-1 1,1 0,-1-1,1 1,-1-1,1 1,0-1,0 1,0-1,1 2,3 3,0-1,0 1,0-1,1 0,0-1,0 1,0-1,8 4,8 3,1-2,0 0,29 7,77 11,-53-12,22 4,1-4,1-4,161-4,-80-8,-165 0,-13-2,-33-3,-302-15,213 16,47 2,-344-26,391 23,47 3,274-2,-49 3,-111-3,268-11,-392 15,51-5,-59 5,-1 1,1-1,-1 0,1-1,-1 1,0 0,1-1,-1 0,0 0,0 0,0 0,0 0,4-5,-6 6,-1 0,1 0,0 0,-1 0,0 0,1-1,-1 1,1 0,-1 0,0 0,0 0,0-1,0 1,0 0,0 0,0 0,0-1,0 1,-1 0,1 0,0 0,-1 0,1 0,-1 0,1-1,-1 1,0 0,1 0,-1 1,0-1,0 0,-1-1,-3-4,0 1,-1 1,-11-9,16 13,-27-17,-1 0,-49-18,51 24</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7T23:41:22.943"/>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1 56,'2606'0,"-2031"-27,-114 2,465 22,-488 5,-414-2,-21 0,-6 0,-45 1,-1558 26,1123-29,-328 4,203 37,-86 1,515-36,-228 34,365-34,29-3,0 0,0 1,0 0,-14 4,26-5,0-1,0 0,0 1,1-1,-1 0,0 1,0-1,0 1,1-1,-1 1,0-1,1 1,-1 0,0-1,1 1,-1 1,1-2,0 1,0-1,0 0,-1 1,1-1,0 1,0-1,0 0,1 1,-1-1,0 1,0-1,0 0,0 1,0-1,0 1,1-1,-1 0,0 1,0-1,0 0,1 1,-1-1,1 1,1 1,1 0,0 0,0 0,0-1,0 1,0-1,0 1,4 0,22 6,0-1,1-1,39 2,100-1,-117-6,1123 3,-692-7,3549 2,-4500-10,144 2,-935 2,703 8,1371-7,6-36,-781 38,63-15,-49 9,-35 7,-1 0,35-12,16-10,-70 25,1 0,0 0,0 0,0 1,0-1,0 0,0 0,0 0,0 0,0 0,0 0,-1 0,1 0,0 0,0 0,0 0,0 0,0 0,0 0,0 0,0 0,0 0,0 0,-1 0,1-1,0 1,0 0,0 0,0 0,0 0,0 0,0 0,0 0,0 0,0 0,0 0,0 0,0 0,0 0,-1 0,1-1,0 1,0 0,0 0,0 0,0 0,0 0,0 0,0 0,0 0,0 0,0 0,0-1,0 1,0 0,0 0,0 0,0 0,0 0,0 0,1 0,-1 0,0 0,-16-3,-23 1,-1046 1,457 4,544-5,-87 4,161 2,18 0,22 3,344 5,-269-13,471 0,-512 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7T23:41:26.249"/>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616 240,'119'1,"1527"-12,-648-6,-959 17,-8 0,-1-1,1-2,51-10,-81 13,0 0,1 0,-1-1,0 1,0 0,0-1,0 0,1 1,-1-1,0 1,0-1,0 0,0 0,1-1,-2 2,0-1,0 1,0 0,0-1,0 1,0 0,0-1,0 1,0 0,0-1,-1 1,1 0,0-1,0 1,0 0,0-1,-1 1,1 0,0 0,0-1,-1 1,1 0,0 0,0-1,-1 1,1 0,0 0,-1 0,1 0,0-1,-1 1,1 0,-7-3,-1 1,1-1,0 2,-10-3,-280-18,275 22,-543-11,-10 0,178-6,-433-8,-41 28,1572-31,-178 3,-387 11,-11 1,387 11,-266 4,578 22,-801-21,-22-1,-6 0,-39 7,44-9,-513 63,146-20,-616 52,598-60,8 20,207-28,115-18,42-5,17-2,23-1,-26-1,586 0,-265-3,1369 3,-1626 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7T23:41:31.848"/>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0 212,'70'-3,"96"-17,-36 2,848-83,-582 80,-1 22,-139 2,95-18,-184 5,271-18,-523 43,-175 32,-202 30,446-75,-392 47,-4-23,76-28,-324 17,648-14,0 0,0 1,0 0,0 0,0 2,-18 7,29-11,0 1,0-1,0 0,0 1,1-1,-1 1,0-1,0 1,1-1,-1 1,0 0,1-1,-1 1,0 0,1-1,-1 1,1 0,0 0,-1 0,1-1,-1 1,1 0,0 0,0 0,0 0,-1 0,1 0,0 0,0 0,0-1,0 1,1 0,-1 0,0 0,0 0,0 0,1 0,-1 0,0-1,1 1,-1 0,1 0,-1 0,1-1,1 2,2 2,0 1,0-1,1-1,0 1,8 5,11 4,0-2,1 0,0-1,1-2,50 10,139 9,638-13,-620-16,354-1,-534 0,0-2,97-23,-70 11,341-58,-410 72,-13 1,-24 1,-783 2,701 1,-850 21,649-10,-277 4,510-18,-68 2,129 1,0 0,-22 7,22-5,0-1,-19 2,11-3,2-2</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7T23:41:32.615"/>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41 0,'-4'0,"-3"4,-3 2,-1 4,2 1</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7T23:41:36.949"/>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2 399,'-1'-20,"1"8,0 1,1-1,1-12,-1 20,1 0,-1 0,0-1,1 1,0 0,0 1,0-1,1 0,-1 0,1 1,5-5,94-108,-55 61,-41 49,0 0,1 0,0 1,0 0,0 0,1 1,0 0,0 0,0 1,0 0,0 1,0-1,12 0,14-2,0 2,35 1,-46 1,376-11,163-3,501 15,-479 0,-577 0,2 0,1 0,0 1,0 0,18 4,-26-4,0-1,1 1,-1 0,0 0,0 0,1 1,-1-1,0 1,0-1,0 1,-1-1,1 1,0 0,-1 0,1 0,-1 0,1 0,-1 0,0 1,0-1,0 0,0 1,-1-1,2 4,-1 2,0-1,0 1,-1-1,0 1,-1-1,1 1,-1-1,-1 1,1-1,-5 13,1-9,0-1,-1 1,0-1,0 0,-1 0,-10 11,-2-1,-2-1,0 0,-1-1,-49 28,62-39,0-1,0 1,1 1,0 0,-9 10,-3 4,10-14,1 0,-1 0,0-1,0 0,-14 6,-61 25,40-19,-222 82,210-84,0-3,-111 12,111-22,-205 12,-501-17,686-1,1-5,-135-28,117 20,1 3,-1 5,-108 5,190 3,0-2,-24-3,33 3,1 1,-1 0,1-1,0 0,-1 1,1-1,-1 0,1-1,0 1,0 0,0 0,-1-1,1 0,1 1,-1-1,0 0,0 0,1 0,-1 0,-1-3,3 4,-1-1,1 1,0-1,0 1,0-1,0 1,0-1,0 1,0-1,1 1,-1 0,1-1,-1 1,1-1,-1 1,1 0,0 0,-1-1,1 1,0 0,0 0,0 0,0 0,0 0,0 0,3-2,3-2,1-1,-1 1,10-4,-14 8,38-19,1 2,0 1,2 3,-1 1,2 2,0 2,0 2,0 2,83 2,320 6,-61-2,-221 10,196 38,-132-15,679 33,-436-69,-1434 0,483 3,248 13,-13 0,193-14,29 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7T23:41:40.499"/>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1 0,'3279'0,"-3361"20,-1-3</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7T23:41:42.115"/>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1 11,'2861'0,"-2810"-5,-29 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7T23:41:47.072"/>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1 345,'0'-1,"0"0,0 0,1 0,-1 0,1 1,-1-1,1 0,-1 1,1-1,-1 0,1 1,-1-1,1 0,0 1,-1-1,1 1,0-1,0 1,-1 0,1-1,0 1,0 0,0-1,1 1,0-1,26-10,1 1,38-7,-54 14,316-60,11 21,-228 29,896-99,-895 100,-47 5,2-1,106 0,-159 8,0-1,0-1,25-6,-22 4,32-2,146 5,-857 31,478-18,167-11,-128 12,111-5,30-5,11 0,28 2,1-1,65-3,-42-1,630-1,-656 4,-21 4,-13-7,0 1,0-1,0 1,0-1,0 0,0 1,0-1,0 1,0-1,0 1,0-1,0 1,-1-1,1 0,0 1,0-1,0 1,0-1,-1 0,1 1,0-1,0 0,-1 1,1-1,0 0,-1 1,1-1,0 0,-1 0,1 1,-1-1,-7 6,0 0,0-1,0 0,-1-1,-13 6,-53 14,24-8,-13 4,0-3,-1-3,-92 8,-174-7,1079-16,-485 1,-314 0,1 3,0 2,0 2,-84 23,-36 14,156-37,14-7,0 1,0-1,0 0,0 0,0 0,0 0,0 0,0 1,0-1,0 0,0 0,0 0,0 0,0 1,0-1,0 0,0 0,0 0,0 0,0 0,0 1,1-1,-1 0,0 0,0 0,0 0,0 0,0 0,0 0,0 1,1-1,-1 0,0 0,0 0,0 0,0 0,1 0,-1 0,0 0,0 0,0 0,0 0,1 0,31 5,30-6,-1-2,100-19,-60 8,5 1,-12 3,118-28,-207 37,0 0,0 0,0-1,0 1,0-1,-1 0,1 0,0-1,-1 0,0 0,0 0,1 0,5-7,-10 10,1-1,-1 0,1 0,-1 0,0 0,1 0,-1 0,0 0,0 0,0 0,1 0,-1 1,0-1,0 0,-1 0,1 0,0 0,0 0,0 0,-1 0,1 0,0 0,-1 0,1 0,-1 1,1-1,-1 0,1 0,-1 0,0 1,1-1,-1 0,0 1,0-1,1 1,-1-1,0 1,0-1,-2 0,-4-3,0 1,0 0,-14-4,15 5,-28-7,-61-7,39 7,-38-2,62 8,0-1,0-1,-39-13,67 17,1 0,-1-1,1 1,0-1,-1 0,1 0,0 0,0-1,0 1,-3-4,5 4,0 1,0-1,0 0,0 1,0-1,0 0,0 0,1 0,-1 1,1-1,-1 0,1 0,0 0,0 0,0 0,0 0,0 0,0 0,0 0,1-3,5-11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6T09:23:30.357"/>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1 1,'35'1,"54"10,-20-2,533 26,7-35,-325-2,2246 1,-1316 2,-1200-2,1-1,-1 0,0-1,0-1,0 0,15-7,-13 5,1 0,0 1,23-3,-18 5</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7T23:41:48.669"/>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1 1,'0'0,"0"1,1 0,-1 0,1 0,-1 0,1 0,0 0,-1 0,1-1,0 1,0 0,-1-1,1 1,0 0,0-1,0 1,0-1,0 1,0-1,0 1,0-1,0 0,0 0,0 1,0-1,0 0,0 0,0 0,0 0,1 0,0 0,56 6,108-1,-106-5,41-1,-27 0,88 9,-157-8,32 7,-36-7,0 0,0 1,0-1,0 0,1 1,-1-1,0 1,0-1,0 1,0-1,0 1,0 0,-1 0,1-1,0 1,0 0,0 0,-1 0,1 0,0 0,-1 0,1 0,-1 0,1 2,-1-2,0 0,0 0,-1 1,1-1,-1 0,1 0,-1 0,1 0,-1 0,0 0,1 0,-1 0,0 0,0 0,0 0,0 0,0-1,0 1,-2 1,-22 14,0-1,-2-1,0-2,-48 16,29-11,-149 51,115-45</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7T23:41:51.055"/>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0 0,'3171'0,"-3146"0</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7T23:41:53.090"/>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3528 288,'-18'1,"1"1,0 0,-31 10,1-1,-1007 158,788-148,112-10,-465 0,394-13,-593 2,794-1,0-2,0-1,0-1,1-1,-43-17,62 21,1 1,0-1,-1 0,1 0,0 0,0-1,0 1,0-1,0 0,1 1,-1-1,1 0,0-1,-1 1,2 0,-1-1,0 1,1-1,-1 1,1-1,0 0,0 0,0-5,-1-9,1-1,1 0,3-32,0 11,-1-199,-2 216</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6T09:23:32.309"/>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5663 1,'-410'10,"-765"6,991-16,168 0,-1 2,0 0,-22 7,20-5,-38 5,-280-7,173-4,-955 3,879 12,8 0,-89 0,119-3,-164-7,249-3,92 1,0 2,-33 7,31-5,-47 4,-184-9,118-1,117 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6T09:23:34.044"/>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1 16,'5584'0,"-5432"-10,-111 4</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6T09:23:38.069"/>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0 219,'758'0,"-565"13,-31-1,482-10,-331-3,3228 1,-3531-1,0 1,0-1,0 0,-1-1,1 0,0-1,16-6,-20 6,0 0,1-1,-2 0,1 0,0 0,-1-1,0 0,0 0,0 0,-1 0,8-12,10-16,-12 18,-1 0,15-29,-7 5,-11 23</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6T09:23:40.439"/>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1 81,'1615'0,"-1544"-3,109-20,27-2,-42 11,72-2,1230 18,-1442-2</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6T09:23:41.962"/>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1 1,'113'8,"-28"0,216 2,20 1,-23 4,527 36,-705-39,137 6,1161-19,-1380-2,0-1,0-2,71-19,-75 16,-5 0,-4 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6T09:23:43.246"/>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0 62,'3149'0,"-2896"-14,-59 1,-170 13,0-2,-1 0,1-2,-1-1,27-8,-28 4</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11-06T09:23:44.614"/>
    </inkml:context>
    <inkml:brush xml:id="br0">
      <inkml:brushProperty name="width" value="0.1" units="cm"/>
      <inkml:brushProperty name="height" value="0.2" units="cm"/>
      <inkml:brushProperty name="color" value="#FFFC00"/>
      <inkml:brushProperty name="tip" value="rectangle"/>
      <inkml:brushProperty name="rasterOp" value="maskPen"/>
      <inkml:brushProperty name="ignorePressure" value="1"/>
    </inkml:brush>
  </inkml:definitions>
  <inkml:trace contextRef="#ctx0" brushRef="#br0">1 80,'268'0,"494"-3,-5-24,-650 19,271-8,-374 16,0 0,0 0,0 0,0 0,0-1,0 0,0 1,0-1,-1-1,1 1,0-1,-1 1,6-4,4-6</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79A96A-4884-55D8-C9F0-5A159B090B1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1784FA3-A270-FFF0-DA88-69629D1631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329B144-A36D-01DB-34BF-A12DFC366B65}"/>
              </a:ext>
            </a:extLst>
          </p:cNvPr>
          <p:cNvSpPr>
            <a:spLocks noGrp="1"/>
          </p:cNvSpPr>
          <p:nvPr>
            <p:ph type="dt" sz="half" idx="10"/>
          </p:nvPr>
        </p:nvSpPr>
        <p:spPr/>
        <p:txBody>
          <a:bodyPr/>
          <a:lstStyle/>
          <a:p>
            <a:fld id="{B1A16D8F-D230-4A7F-886B-59B5BC4E4DF9}" type="datetimeFigureOut">
              <a:rPr lang="fr-FR" smtClean="0"/>
              <a:t>27/11/2022</a:t>
            </a:fld>
            <a:endParaRPr lang="fr-FR"/>
          </a:p>
        </p:txBody>
      </p:sp>
      <p:sp>
        <p:nvSpPr>
          <p:cNvPr id="5" name="Espace réservé du pied de page 4">
            <a:extLst>
              <a:ext uri="{FF2B5EF4-FFF2-40B4-BE49-F238E27FC236}">
                <a16:creationId xmlns:a16="http://schemas.microsoft.com/office/drawing/2014/main" id="{EB4CFA24-9A3A-924B-41EF-5B6178BFC46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0526919-0CE3-2231-1111-0639FCA4188A}"/>
              </a:ext>
            </a:extLst>
          </p:cNvPr>
          <p:cNvSpPr>
            <a:spLocks noGrp="1"/>
          </p:cNvSpPr>
          <p:nvPr>
            <p:ph type="sldNum" sz="quarter" idx="12"/>
          </p:nvPr>
        </p:nvSpPr>
        <p:spPr/>
        <p:txBody>
          <a:bodyPr/>
          <a:lstStyle/>
          <a:p>
            <a:fld id="{CBCE5D70-29DB-48CE-9461-EE7837ED69F8}" type="slidenum">
              <a:rPr lang="fr-FR" smtClean="0"/>
              <a:t>‹N°›</a:t>
            </a:fld>
            <a:endParaRPr lang="fr-FR"/>
          </a:p>
        </p:txBody>
      </p:sp>
    </p:spTree>
    <p:extLst>
      <p:ext uri="{BB962C8B-B14F-4D97-AF65-F5344CB8AC3E}">
        <p14:creationId xmlns:p14="http://schemas.microsoft.com/office/powerpoint/2010/main" val="3646001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E62FB1-936C-B1A3-8094-CE31AF6BEBE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C19AC84-E5AD-BEDE-4FA9-8D2BA1BE250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C2F7EF8-5B97-772F-D13E-262068CBFC0C}"/>
              </a:ext>
            </a:extLst>
          </p:cNvPr>
          <p:cNvSpPr>
            <a:spLocks noGrp="1"/>
          </p:cNvSpPr>
          <p:nvPr>
            <p:ph type="dt" sz="half" idx="10"/>
          </p:nvPr>
        </p:nvSpPr>
        <p:spPr/>
        <p:txBody>
          <a:bodyPr/>
          <a:lstStyle/>
          <a:p>
            <a:fld id="{B1A16D8F-D230-4A7F-886B-59B5BC4E4DF9}" type="datetimeFigureOut">
              <a:rPr lang="fr-FR" smtClean="0"/>
              <a:t>27/11/2022</a:t>
            </a:fld>
            <a:endParaRPr lang="fr-FR"/>
          </a:p>
        </p:txBody>
      </p:sp>
      <p:sp>
        <p:nvSpPr>
          <p:cNvPr id="5" name="Espace réservé du pied de page 4">
            <a:extLst>
              <a:ext uri="{FF2B5EF4-FFF2-40B4-BE49-F238E27FC236}">
                <a16:creationId xmlns:a16="http://schemas.microsoft.com/office/drawing/2014/main" id="{A4208BF2-A1E5-031B-751C-728D552DED7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542552A-CD00-E910-D072-DC4DA673D61B}"/>
              </a:ext>
            </a:extLst>
          </p:cNvPr>
          <p:cNvSpPr>
            <a:spLocks noGrp="1"/>
          </p:cNvSpPr>
          <p:nvPr>
            <p:ph type="sldNum" sz="quarter" idx="12"/>
          </p:nvPr>
        </p:nvSpPr>
        <p:spPr/>
        <p:txBody>
          <a:bodyPr/>
          <a:lstStyle/>
          <a:p>
            <a:fld id="{CBCE5D70-29DB-48CE-9461-EE7837ED69F8}" type="slidenum">
              <a:rPr lang="fr-FR" smtClean="0"/>
              <a:t>‹N°›</a:t>
            </a:fld>
            <a:endParaRPr lang="fr-FR"/>
          </a:p>
        </p:txBody>
      </p:sp>
    </p:spTree>
    <p:extLst>
      <p:ext uri="{BB962C8B-B14F-4D97-AF65-F5344CB8AC3E}">
        <p14:creationId xmlns:p14="http://schemas.microsoft.com/office/powerpoint/2010/main" val="1664663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5382C84-541A-0B93-05B0-012F52C7E99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673A347-0698-7745-0E87-8ACFBB932AD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C3B67F9-E8B8-80A5-74E5-F6BB7BDA292F}"/>
              </a:ext>
            </a:extLst>
          </p:cNvPr>
          <p:cNvSpPr>
            <a:spLocks noGrp="1"/>
          </p:cNvSpPr>
          <p:nvPr>
            <p:ph type="dt" sz="half" idx="10"/>
          </p:nvPr>
        </p:nvSpPr>
        <p:spPr/>
        <p:txBody>
          <a:bodyPr/>
          <a:lstStyle/>
          <a:p>
            <a:fld id="{B1A16D8F-D230-4A7F-886B-59B5BC4E4DF9}" type="datetimeFigureOut">
              <a:rPr lang="fr-FR" smtClean="0"/>
              <a:t>27/11/2022</a:t>
            </a:fld>
            <a:endParaRPr lang="fr-FR"/>
          </a:p>
        </p:txBody>
      </p:sp>
      <p:sp>
        <p:nvSpPr>
          <p:cNvPr id="5" name="Espace réservé du pied de page 4">
            <a:extLst>
              <a:ext uri="{FF2B5EF4-FFF2-40B4-BE49-F238E27FC236}">
                <a16:creationId xmlns:a16="http://schemas.microsoft.com/office/drawing/2014/main" id="{3ABEF72D-22E3-CBC0-BE3D-A1CA2C2990B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10CEDAB-44E7-082A-2498-1A23A8994871}"/>
              </a:ext>
            </a:extLst>
          </p:cNvPr>
          <p:cNvSpPr>
            <a:spLocks noGrp="1"/>
          </p:cNvSpPr>
          <p:nvPr>
            <p:ph type="sldNum" sz="quarter" idx="12"/>
          </p:nvPr>
        </p:nvSpPr>
        <p:spPr/>
        <p:txBody>
          <a:bodyPr/>
          <a:lstStyle/>
          <a:p>
            <a:fld id="{CBCE5D70-29DB-48CE-9461-EE7837ED69F8}" type="slidenum">
              <a:rPr lang="fr-FR" smtClean="0"/>
              <a:t>‹N°›</a:t>
            </a:fld>
            <a:endParaRPr lang="fr-FR"/>
          </a:p>
        </p:txBody>
      </p:sp>
    </p:spTree>
    <p:extLst>
      <p:ext uri="{BB962C8B-B14F-4D97-AF65-F5344CB8AC3E}">
        <p14:creationId xmlns:p14="http://schemas.microsoft.com/office/powerpoint/2010/main" val="3156868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A9B6A5-54BE-AD18-CCA6-D80711062BA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035E5EC-4E99-DE41-E756-FC0A7CCACF6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81A1A58-3AC1-64C0-319A-C46461B2D1C8}"/>
              </a:ext>
            </a:extLst>
          </p:cNvPr>
          <p:cNvSpPr>
            <a:spLocks noGrp="1"/>
          </p:cNvSpPr>
          <p:nvPr>
            <p:ph type="dt" sz="half" idx="10"/>
          </p:nvPr>
        </p:nvSpPr>
        <p:spPr/>
        <p:txBody>
          <a:bodyPr/>
          <a:lstStyle/>
          <a:p>
            <a:fld id="{B1A16D8F-D230-4A7F-886B-59B5BC4E4DF9}" type="datetimeFigureOut">
              <a:rPr lang="fr-FR" smtClean="0"/>
              <a:t>27/11/2022</a:t>
            </a:fld>
            <a:endParaRPr lang="fr-FR"/>
          </a:p>
        </p:txBody>
      </p:sp>
      <p:sp>
        <p:nvSpPr>
          <p:cNvPr id="5" name="Espace réservé du pied de page 4">
            <a:extLst>
              <a:ext uri="{FF2B5EF4-FFF2-40B4-BE49-F238E27FC236}">
                <a16:creationId xmlns:a16="http://schemas.microsoft.com/office/drawing/2014/main" id="{D694E324-0130-B2F7-0415-3D9C7BA87DF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1B52527-61E3-CD1E-5CD0-E2010D6FEAB6}"/>
              </a:ext>
            </a:extLst>
          </p:cNvPr>
          <p:cNvSpPr>
            <a:spLocks noGrp="1"/>
          </p:cNvSpPr>
          <p:nvPr>
            <p:ph type="sldNum" sz="quarter" idx="12"/>
          </p:nvPr>
        </p:nvSpPr>
        <p:spPr/>
        <p:txBody>
          <a:bodyPr/>
          <a:lstStyle/>
          <a:p>
            <a:fld id="{CBCE5D70-29DB-48CE-9461-EE7837ED69F8}" type="slidenum">
              <a:rPr lang="fr-FR" smtClean="0"/>
              <a:t>‹N°›</a:t>
            </a:fld>
            <a:endParaRPr lang="fr-FR"/>
          </a:p>
        </p:txBody>
      </p:sp>
    </p:spTree>
    <p:extLst>
      <p:ext uri="{BB962C8B-B14F-4D97-AF65-F5344CB8AC3E}">
        <p14:creationId xmlns:p14="http://schemas.microsoft.com/office/powerpoint/2010/main" val="3928562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97BED7-C362-EF5F-1CFE-E728BED1492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99BC1FB-1A7B-5A31-644D-C8E97BE956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4E5924B-B2AC-4316-4762-C4E5489A863A}"/>
              </a:ext>
            </a:extLst>
          </p:cNvPr>
          <p:cNvSpPr>
            <a:spLocks noGrp="1"/>
          </p:cNvSpPr>
          <p:nvPr>
            <p:ph type="dt" sz="half" idx="10"/>
          </p:nvPr>
        </p:nvSpPr>
        <p:spPr/>
        <p:txBody>
          <a:bodyPr/>
          <a:lstStyle/>
          <a:p>
            <a:fld id="{B1A16D8F-D230-4A7F-886B-59B5BC4E4DF9}" type="datetimeFigureOut">
              <a:rPr lang="fr-FR" smtClean="0"/>
              <a:t>27/11/2022</a:t>
            </a:fld>
            <a:endParaRPr lang="fr-FR"/>
          </a:p>
        </p:txBody>
      </p:sp>
      <p:sp>
        <p:nvSpPr>
          <p:cNvPr id="5" name="Espace réservé du pied de page 4">
            <a:extLst>
              <a:ext uri="{FF2B5EF4-FFF2-40B4-BE49-F238E27FC236}">
                <a16:creationId xmlns:a16="http://schemas.microsoft.com/office/drawing/2014/main" id="{9FC83082-BE86-3816-6E8A-F9E8AFA2EA2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88E99CD-A2F6-8C55-E110-505942C42E0C}"/>
              </a:ext>
            </a:extLst>
          </p:cNvPr>
          <p:cNvSpPr>
            <a:spLocks noGrp="1"/>
          </p:cNvSpPr>
          <p:nvPr>
            <p:ph type="sldNum" sz="quarter" idx="12"/>
          </p:nvPr>
        </p:nvSpPr>
        <p:spPr/>
        <p:txBody>
          <a:bodyPr/>
          <a:lstStyle/>
          <a:p>
            <a:fld id="{CBCE5D70-29DB-48CE-9461-EE7837ED69F8}" type="slidenum">
              <a:rPr lang="fr-FR" smtClean="0"/>
              <a:t>‹N°›</a:t>
            </a:fld>
            <a:endParaRPr lang="fr-FR"/>
          </a:p>
        </p:txBody>
      </p:sp>
    </p:spTree>
    <p:extLst>
      <p:ext uri="{BB962C8B-B14F-4D97-AF65-F5344CB8AC3E}">
        <p14:creationId xmlns:p14="http://schemas.microsoft.com/office/powerpoint/2010/main" val="3640915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14A1CB-F664-E51A-FB2D-8764C224B21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F3529AF-F431-9008-50BB-E76BA7012A5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596950A-6E8A-E20D-C419-11E329BF86C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21F81E8-3043-8401-7095-A36ACDE18F95}"/>
              </a:ext>
            </a:extLst>
          </p:cNvPr>
          <p:cNvSpPr>
            <a:spLocks noGrp="1"/>
          </p:cNvSpPr>
          <p:nvPr>
            <p:ph type="dt" sz="half" idx="10"/>
          </p:nvPr>
        </p:nvSpPr>
        <p:spPr/>
        <p:txBody>
          <a:bodyPr/>
          <a:lstStyle/>
          <a:p>
            <a:fld id="{B1A16D8F-D230-4A7F-886B-59B5BC4E4DF9}" type="datetimeFigureOut">
              <a:rPr lang="fr-FR" smtClean="0"/>
              <a:t>27/11/2022</a:t>
            </a:fld>
            <a:endParaRPr lang="fr-FR"/>
          </a:p>
        </p:txBody>
      </p:sp>
      <p:sp>
        <p:nvSpPr>
          <p:cNvPr id="6" name="Espace réservé du pied de page 5">
            <a:extLst>
              <a:ext uri="{FF2B5EF4-FFF2-40B4-BE49-F238E27FC236}">
                <a16:creationId xmlns:a16="http://schemas.microsoft.com/office/drawing/2014/main" id="{685C3054-F7CB-83B1-6BCA-730B3BFA84F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56BC7AE-1A54-95C2-7109-DBA7277141D2}"/>
              </a:ext>
            </a:extLst>
          </p:cNvPr>
          <p:cNvSpPr>
            <a:spLocks noGrp="1"/>
          </p:cNvSpPr>
          <p:nvPr>
            <p:ph type="sldNum" sz="quarter" idx="12"/>
          </p:nvPr>
        </p:nvSpPr>
        <p:spPr/>
        <p:txBody>
          <a:bodyPr/>
          <a:lstStyle/>
          <a:p>
            <a:fld id="{CBCE5D70-29DB-48CE-9461-EE7837ED69F8}" type="slidenum">
              <a:rPr lang="fr-FR" smtClean="0"/>
              <a:t>‹N°›</a:t>
            </a:fld>
            <a:endParaRPr lang="fr-FR"/>
          </a:p>
        </p:txBody>
      </p:sp>
    </p:spTree>
    <p:extLst>
      <p:ext uri="{BB962C8B-B14F-4D97-AF65-F5344CB8AC3E}">
        <p14:creationId xmlns:p14="http://schemas.microsoft.com/office/powerpoint/2010/main" val="3604732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042F5-70DD-94D6-2E9B-5B7C8A95709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C3E043E-26B2-7056-4712-30D9C06F32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63D5E685-DEDD-734D-B631-00A866EC2CD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26466F4-8ECF-A373-7C7B-8EAC416602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2E3F66B7-E884-83EF-2391-87D30A2F3FAE}"/>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8623802-AF30-4B7F-88C0-9775F0972172}"/>
              </a:ext>
            </a:extLst>
          </p:cNvPr>
          <p:cNvSpPr>
            <a:spLocks noGrp="1"/>
          </p:cNvSpPr>
          <p:nvPr>
            <p:ph type="dt" sz="half" idx="10"/>
          </p:nvPr>
        </p:nvSpPr>
        <p:spPr/>
        <p:txBody>
          <a:bodyPr/>
          <a:lstStyle/>
          <a:p>
            <a:fld id="{B1A16D8F-D230-4A7F-886B-59B5BC4E4DF9}" type="datetimeFigureOut">
              <a:rPr lang="fr-FR" smtClean="0"/>
              <a:t>27/11/2022</a:t>
            </a:fld>
            <a:endParaRPr lang="fr-FR"/>
          </a:p>
        </p:txBody>
      </p:sp>
      <p:sp>
        <p:nvSpPr>
          <p:cNvPr id="8" name="Espace réservé du pied de page 7">
            <a:extLst>
              <a:ext uri="{FF2B5EF4-FFF2-40B4-BE49-F238E27FC236}">
                <a16:creationId xmlns:a16="http://schemas.microsoft.com/office/drawing/2014/main" id="{70E077E6-44AB-04A7-08FE-DB7543B4BA7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DB7EBCBB-2A57-9B01-1CC5-916E68DA1980}"/>
              </a:ext>
            </a:extLst>
          </p:cNvPr>
          <p:cNvSpPr>
            <a:spLocks noGrp="1"/>
          </p:cNvSpPr>
          <p:nvPr>
            <p:ph type="sldNum" sz="quarter" idx="12"/>
          </p:nvPr>
        </p:nvSpPr>
        <p:spPr/>
        <p:txBody>
          <a:bodyPr/>
          <a:lstStyle/>
          <a:p>
            <a:fld id="{CBCE5D70-29DB-48CE-9461-EE7837ED69F8}" type="slidenum">
              <a:rPr lang="fr-FR" smtClean="0"/>
              <a:t>‹N°›</a:t>
            </a:fld>
            <a:endParaRPr lang="fr-FR"/>
          </a:p>
        </p:txBody>
      </p:sp>
    </p:spTree>
    <p:extLst>
      <p:ext uri="{BB962C8B-B14F-4D97-AF65-F5344CB8AC3E}">
        <p14:creationId xmlns:p14="http://schemas.microsoft.com/office/powerpoint/2010/main" val="1319470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F86ACF-6EC9-10A4-8795-0E2795F0344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12537E0-FF7C-AA71-9244-22B5EDCBC6BD}"/>
              </a:ext>
            </a:extLst>
          </p:cNvPr>
          <p:cNvSpPr>
            <a:spLocks noGrp="1"/>
          </p:cNvSpPr>
          <p:nvPr>
            <p:ph type="dt" sz="half" idx="10"/>
          </p:nvPr>
        </p:nvSpPr>
        <p:spPr/>
        <p:txBody>
          <a:bodyPr/>
          <a:lstStyle/>
          <a:p>
            <a:fld id="{B1A16D8F-D230-4A7F-886B-59B5BC4E4DF9}" type="datetimeFigureOut">
              <a:rPr lang="fr-FR" smtClean="0"/>
              <a:t>27/11/2022</a:t>
            </a:fld>
            <a:endParaRPr lang="fr-FR"/>
          </a:p>
        </p:txBody>
      </p:sp>
      <p:sp>
        <p:nvSpPr>
          <p:cNvPr id="4" name="Espace réservé du pied de page 3">
            <a:extLst>
              <a:ext uri="{FF2B5EF4-FFF2-40B4-BE49-F238E27FC236}">
                <a16:creationId xmlns:a16="http://schemas.microsoft.com/office/drawing/2014/main" id="{9DF116B9-7435-EDB3-B54E-8C7E8140122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67FCAEB7-2FC9-3728-C859-72EDAC3974E7}"/>
              </a:ext>
            </a:extLst>
          </p:cNvPr>
          <p:cNvSpPr>
            <a:spLocks noGrp="1"/>
          </p:cNvSpPr>
          <p:nvPr>
            <p:ph type="sldNum" sz="quarter" idx="12"/>
          </p:nvPr>
        </p:nvSpPr>
        <p:spPr/>
        <p:txBody>
          <a:bodyPr/>
          <a:lstStyle/>
          <a:p>
            <a:fld id="{CBCE5D70-29DB-48CE-9461-EE7837ED69F8}" type="slidenum">
              <a:rPr lang="fr-FR" smtClean="0"/>
              <a:t>‹N°›</a:t>
            </a:fld>
            <a:endParaRPr lang="fr-FR"/>
          </a:p>
        </p:txBody>
      </p:sp>
    </p:spTree>
    <p:extLst>
      <p:ext uri="{BB962C8B-B14F-4D97-AF65-F5344CB8AC3E}">
        <p14:creationId xmlns:p14="http://schemas.microsoft.com/office/powerpoint/2010/main" val="1073687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5027753-7693-5C33-243B-505D178B3A81}"/>
              </a:ext>
            </a:extLst>
          </p:cNvPr>
          <p:cNvSpPr>
            <a:spLocks noGrp="1"/>
          </p:cNvSpPr>
          <p:nvPr>
            <p:ph type="dt" sz="half" idx="10"/>
          </p:nvPr>
        </p:nvSpPr>
        <p:spPr/>
        <p:txBody>
          <a:bodyPr/>
          <a:lstStyle/>
          <a:p>
            <a:fld id="{B1A16D8F-D230-4A7F-886B-59B5BC4E4DF9}" type="datetimeFigureOut">
              <a:rPr lang="fr-FR" smtClean="0"/>
              <a:t>27/11/2022</a:t>
            </a:fld>
            <a:endParaRPr lang="fr-FR"/>
          </a:p>
        </p:txBody>
      </p:sp>
      <p:sp>
        <p:nvSpPr>
          <p:cNvPr id="3" name="Espace réservé du pied de page 2">
            <a:extLst>
              <a:ext uri="{FF2B5EF4-FFF2-40B4-BE49-F238E27FC236}">
                <a16:creationId xmlns:a16="http://schemas.microsoft.com/office/drawing/2014/main" id="{B2609450-B920-3CD8-976A-387F67788F6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E00BE1B-5CA7-424F-691E-B288063A4902}"/>
              </a:ext>
            </a:extLst>
          </p:cNvPr>
          <p:cNvSpPr>
            <a:spLocks noGrp="1"/>
          </p:cNvSpPr>
          <p:nvPr>
            <p:ph type="sldNum" sz="quarter" idx="12"/>
          </p:nvPr>
        </p:nvSpPr>
        <p:spPr/>
        <p:txBody>
          <a:bodyPr/>
          <a:lstStyle/>
          <a:p>
            <a:fld id="{CBCE5D70-29DB-48CE-9461-EE7837ED69F8}" type="slidenum">
              <a:rPr lang="fr-FR" smtClean="0"/>
              <a:t>‹N°›</a:t>
            </a:fld>
            <a:endParaRPr lang="fr-FR"/>
          </a:p>
        </p:txBody>
      </p:sp>
    </p:spTree>
    <p:extLst>
      <p:ext uri="{BB962C8B-B14F-4D97-AF65-F5344CB8AC3E}">
        <p14:creationId xmlns:p14="http://schemas.microsoft.com/office/powerpoint/2010/main" val="1629985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D78C34-33DE-BF19-CE43-B76D6CFF4E4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3F03D3F0-8B34-B629-F4A2-E321EA6D16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DA9A078-4241-C459-295C-1F3C1BEE6F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AD83E54-9F2C-4BF7-76D4-CF8FAB08631F}"/>
              </a:ext>
            </a:extLst>
          </p:cNvPr>
          <p:cNvSpPr>
            <a:spLocks noGrp="1"/>
          </p:cNvSpPr>
          <p:nvPr>
            <p:ph type="dt" sz="half" idx="10"/>
          </p:nvPr>
        </p:nvSpPr>
        <p:spPr/>
        <p:txBody>
          <a:bodyPr/>
          <a:lstStyle/>
          <a:p>
            <a:fld id="{B1A16D8F-D230-4A7F-886B-59B5BC4E4DF9}" type="datetimeFigureOut">
              <a:rPr lang="fr-FR" smtClean="0"/>
              <a:t>27/11/2022</a:t>
            </a:fld>
            <a:endParaRPr lang="fr-FR"/>
          </a:p>
        </p:txBody>
      </p:sp>
      <p:sp>
        <p:nvSpPr>
          <p:cNvPr id="6" name="Espace réservé du pied de page 5">
            <a:extLst>
              <a:ext uri="{FF2B5EF4-FFF2-40B4-BE49-F238E27FC236}">
                <a16:creationId xmlns:a16="http://schemas.microsoft.com/office/drawing/2014/main" id="{193DB696-BF50-00B6-5ECA-86C46AD866F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9EC9FFD-AB17-6CF6-94F4-99991B9E265E}"/>
              </a:ext>
            </a:extLst>
          </p:cNvPr>
          <p:cNvSpPr>
            <a:spLocks noGrp="1"/>
          </p:cNvSpPr>
          <p:nvPr>
            <p:ph type="sldNum" sz="quarter" idx="12"/>
          </p:nvPr>
        </p:nvSpPr>
        <p:spPr/>
        <p:txBody>
          <a:bodyPr/>
          <a:lstStyle/>
          <a:p>
            <a:fld id="{CBCE5D70-29DB-48CE-9461-EE7837ED69F8}" type="slidenum">
              <a:rPr lang="fr-FR" smtClean="0"/>
              <a:t>‹N°›</a:t>
            </a:fld>
            <a:endParaRPr lang="fr-FR"/>
          </a:p>
        </p:txBody>
      </p:sp>
    </p:spTree>
    <p:extLst>
      <p:ext uri="{BB962C8B-B14F-4D97-AF65-F5344CB8AC3E}">
        <p14:creationId xmlns:p14="http://schemas.microsoft.com/office/powerpoint/2010/main" val="613752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CC7A81-2BEE-D107-3999-E3199D7459A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41AAFE3F-0D3B-DB42-6877-B40AE8A6EF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a:extLst>
              <a:ext uri="{FF2B5EF4-FFF2-40B4-BE49-F238E27FC236}">
                <a16:creationId xmlns:a16="http://schemas.microsoft.com/office/drawing/2014/main" id="{58189761-8BF2-B689-A31A-9459F1F0BA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ADC1E0F-E443-1649-F4DA-85BD28A292DE}"/>
              </a:ext>
            </a:extLst>
          </p:cNvPr>
          <p:cNvSpPr>
            <a:spLocks noGrp="1"/>
          </p:cNvSpPr>
          <p:nvPr>
            <p:ph type="dt" sz="half" idx="10"/>
          </p:nvPr>
        </p:nvSpPr>
        <p:spPr/>
        <p:txBody>
          <a:bodyPr/>
          <a:lstStyle/>
          <a:p>
            <a:fld id="{B1A16D8F-D230-4A7F-886B-59B5BC4E4DF9}" type="datetimeFigureOut">
              <a:rPr lang="fr-FR" smtClean="0"/>
              <a:t>27/11/2022</a:t>
            </a:fld>
            <a:endParaRPr lang="fr-FR"/>
          </a:p>
        </p:txBody>
      </p:sp>
      <p:sp>
        <p:nvSpPr>
          <p:cNvPr id="6" name="Espace réservé du pied de page 5">
            <a:extLst>
              <a:ext uri="{FF2B5EF4-FFF2-40B4-BE49-F238E27FC236}">
                <a16:creationId xmlns:a16="http://schemas.microsoft.com/office/drawing/2014/main" id="{96B7802A-7B82-7C12-4A94-86C29F988AC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2CCD438-EC17-B90E-AC67-18566AF7030E}"/>
              </a:ext>
            </a:extLst>
          </p:cNvPr>
          <p:cNvSpPr>
            <a:spLocks noGrp="1"/>
          </p:cNvSpPr>
          <p:nvPr>
            <p:ph type="sldNum" sz="quarter" idx="12"/>
          </p:nvPr>
        </p:nvSpPr>
        <p:spPr/>
        <p:txBody>
          <a:bodyPr/>
          <a:lstStyle/>
          <a:p>
            <a:fld id="{CBCE5D70-29DB-48CE-9461-EE7837ED69F8}" type="slidenum">
              <a:rPr lang="fr-FR" smtClean="0"/>
              <a:t>‹N°›</a:t>
            </a:fld>
            <a:endParaRPr lang="fr-FR"/>
          </a:p>
        </p:txBody>
      </p:sp>
    </p:spTree>
    <p:extLst>
      <p:ext uri="{BB962C8B-B14F-4D97-AF65-F5344CB8AC3E}">
        <p14:creationId xmlns:p14="http://schemas.microsoft.com/office/powerpoint/2010/main" val="3548843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7D0FF3A-22C8-D323-8898-7CC60A96EF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42C6EF8-B39C-E83B-5652-3C49A29A4E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CA78A29-9837-7781-5CEA-0058C007D8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A16D8F-D230-4A7F-886B-59B5BC4E4DF9}" type="datetimeFigureOut">
              <a:rPr lang="fr-FR" smtClean="0"/>
              <a:t>27/11/2022</a:t>
            </a:fld>
            <a:endParaRPr lang="fr-FR"/>
          </a:p>
        </p:txBody>
      </p:sp>
      <p:sp>
        <p:nvSpPr>
          <p:cNvPr id="5" name="Espace réservé du pied de page 4">
            <a:extLst>
              <a:ext uri="{FF2B5EF4-FFF2-40B4-BE49-F238E27FC236}">
                <a16:creationId xmlns:a16="http://schemas.microsoft.com/office/drawing/2014/main" id="{625E8D9E-7B94-6F8E-D3DD-ADA8AA0724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4F3ACF8-BDA4-7F4B-27C6-9691FE20F3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CE5D70-29DB-48CE-9461-EE7837ED69F8}" type="slidenum">
              <a:rPr lang="fr-FR" smtClean="0"/>
              <a:t>‹N°›</a:t>
            </a:fld>
            <a:endParaRPr lang="fr-FR"/>
          </a:p>
        </p:txBody>
      </p:sp>
    </p:spTree>
    <p:extLst>
      <p:ext uri="{BB962C8B-B14F-4D97-AF65-F5344CB8AC3E}">
        <p14:creationId xmlns:p14="http://schemas.microsoft.com/office/powerpoint/2010/main" val="3813027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www.legifrance.gouv.fr/codes/article_lc/LEGIARTI000043864482" TargetMode="External"/><Relationship Id="rId3" Type="http://schemas.openxmlformats.org/officeDocument/2006/relationships/hyperlink" Target="https://www.legifrance.gouv.fr/jorf/id/JORFTEXT000000767963" TargetMode="External"/><Relationship Id="rId7" Type="http://schemas.openxmlformats.org/officeDocument/2006/relationships/hyperlink" Target="https://www.legifrance.gouv.fr/jorf/id/JORFTEXT000042079482" TargetMode="External"/><Relationship Id="rId2" Type="http://schemas.openxmlformats.org/officeDocument/2006/relationships/hyperlink" Target="https://www.legifrance.gouv.fr/jorf/id/JORFTEXT000034330431" TargetMode="External"/><Relationship Id="rId1" Type="http://schemas.openxmlformats.org/officeDocument/2006/relationships/slideLayout" Target="../slideLayouts/slideLayout2.xml"/><Relationship Id="rId6" Type="http://schemas.openxmlformats.org/officeDocument/2006/relationships/hyperlink" Target="https://www.legifrance.gouv.fr/jorf/id/JORFTEXT000000405524" TargetMode="External"/><Relationship Id="rId5" Type="http://schemas.openxmlformats.org/officeDocument/2006/relationships/hyperlink" Target="https://www.legifrance.gouv.fr/jorf/id/JORFTEXT000000386777" TargetMode="External"/><Relationship Id="rId4" Type="http://schemas.openxmlformats.org/officeDocument/2006/relationships/hyperlink" Target="https://www.legifrance.gouv.fr/jorf/id/JORFTEXT000000204358" TargetMode="External"/><Relationship Id="rId9" Type="http://schemas.openxmlformats.org/officeDocument/2006/relationships/hyperlink" Target="https://www.legifrance.gouv.fr/jorf/id/JORFTEXT000038716439"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media/image24.png"/><Relationship Id="rId18" Type="http://schemas.openxmlformats.org/officeDocument/2006/relationships/customXml" Target="../ink/ink8.xml"/><Relationship Id="rId3" Type="http://schemas.openxmlformats.org/officeDocument/2006/relationships/image" Target="../media/image5.png"/><Relationship Id="rId21" Type="http://schemas.openxmlformats.org/officeDocument/2006/relationships/image" Target="../media/image28.png"/><Relationship Id="rId7" Type="http://schemas.openxmlformats.org/officeDocument/2006/relationships/image" Target="../media/image21.png"/><Relationship Id="rId12" Type="http://schemas.openxmlformats.org/officeDocument/2006/relationships/customXml" Target="../ink/ink5.xml"/><Relationship Id="rId17" Type="http://schemas.openxmlformats.org/officeDocument/2006/relationships/image" Target="../media/image26.png"/><Relationship Id="rId2" Type="http://schemas.openxmlformats.org/officeDocument/2006/relationships/image" Target="../media/image4.png"/><Relationship Id="rId16" Type="http://schemas.openxmlformats.org/officeDocument/2006/relationships/customXml" Target="../ink/ink7.xml"/><Relationship Id="rId20" Type="http://schemas.openxmlformats.org/officeDocument/2006/relationships/customXml" Target="../ink/ink9.xml"/><Relationship Id="rId1" Type="http://schemas.openxmlformats.org/officeDocument/2006/relationships/slideLayout" Target="../slideLayouts/slideLayout2.xml"/><Relationship Id="rId6" Type="http://schemas.openxmlformats.org/officeDocument/2006/relationships/customXml" Target="../ink/ink2.xml"/><Relationship Id="rId11" Type="http://schemas.openxmlformats.org/officeDocument/2006/relationships/image" Target="../media/image23.png"/><Relationship Id="rId5" Type="http://schemas.openxmlformats.org/officeDocument/2006/relationships/image" Target="../media/image20.png"/><Relationship Id="rId15" Type="http://schemas.openxmlformats.org/officeDocument/2006/relationships/image" Target="../media/image25.png"/><Relationship Id="rId23" Type="http://schemas.openxmlformats.org/officeDocument/2006/relationships/image" Target="../media/image29.png"/><Relationship Id="rId10" Type="http://schemas.openxmlformats.org/officeDocument/2006/relationships/customXml" Target="../ink/ink4.xml"/><Relationship Id="rId19" Type="http://schemas.openxmlformats.org/officeDocument/2006/relationships/image" Target="../media/image27.png"/><Relationship Id="rId4" Type="http://schemas.openxmlformats.org/officeDocument/2006/relationships/customXml" Target="../ink/ink1.xml"/><Relationship Id="rId9" Type="http://schemas.openxmlformats.org/officeDocument/2006/relationships/image" Target="../media/image22.png"/><Relationship Id="rId14" Type="http://schemas.openxmlformats.org/officeDocument/2006/relationships/customXml" Target="../ink/ink6.xml"/><Relationship Id="rId22" Type="http://schemas.openxmlformats.org/officeDocument/2006/relationships/customXml" Target="../ink/ink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legifrance.gouv.fr/juri/id/JURITEXT000042397953"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30.png"/><Relationship Id="rId13" Type="http://schemas.openxmlformats.org/officeDocument/2006/relationships/customXml" Target="../ink/ink15.xml"/><Relationship Id="rId18" Type="http://schemas.openxmlformats.org/officeDocument/2006/relationships/image" Target="../media/image35.png"/><Relationship Id="rId26" Type="http://schemas.openxmlformats.org/officeDocument/2006/relationships/image" Target="../media/image39.png"/><Relationship Id="rId3" Type="http://schemas.openxmlformats.org/officeDocument/2006/relationships/image" Target="../media/image7.png"/><Relationship Id="rId21" Type="http://schemas.openxmlformats.org/officeDocument/2006/relationships/customXml" Target="../ink/ink19.xml"/><Relationship Id="rId7" Type="http://schemas.openxmlformats.org/officeDocument/2006/relationships/customXml" Target="../ink/ink12.xml"/><Relationship Id="rId12" Type="http://schemas.openxmlformats.org/officeDocument/2006/relationships/image" Target="../media/image32.png"/><Relationship Id="rId17" Type="http://schemas.openxmlformats.org/officeDocument/2006/relationships/customXml" Target="../ink/ink17.xml"/><Relationship Id="rId25" Type="http://schemas.openxmlformats.org/officeDocument/2006/relationships/customXml" Target="../ink/ink21.xml"/><Relationship Id="rId2" Type="http://schemas.openxmlformats.org/officeDocument/2006/relationships/image" Target="../media/image6.png"/><Relationship Id="rId16" Type="http://schemas.openxmlformats.org/officeDocument/2006/relationships/image" Target="../media/image34.png"/><Relationship Id="rId20" Type="http://schemas.openxmlformats.org/officeDocument/2006/relationships/image" Target="../media/image36.png"/><Relationship Id="rId1" Type="http://schemas.openxmlformats.org/officeDocument/2006/relationships/slideLayout" Target="../slideLayouts/slideLayout2.xml"/><Relationship Id="rId6" Type="http://schemas.openxmlformats.org/officeDocument/2006/relationships/image" Target="../media/image19.png"/><Relationship Id="rId11" Type="http://schemas.openxmlformats.org/officeDocument/2006/relationships/customXml" Target="../ink/ink14.xml"/><Relationship Id="rId24" Type="http://schemas.openxmlformats.org/officeDocument/2006/relationships/image" Target="../media/image38.png"/><Relationship Id="rId5" Type="http://schemas.openxmlformats.org/officeDocument/2006/relationships/customXml" Target="../ink/ink11.xml"/><Relationship Id="rId15" Type="http://schemas.openxmlformats.org/officeDocument/2006/relationships/customXml" Target="../ink/ink16.xml"/><Relationship Id="rId23" Type="http://schemas.openxmlformats.org/officeDocument/2006/relationships/customXml" Target="../ink/ink20.xml"/><Relationship Id="rId28" Type="http://schemas.openxmlformats.org/officeDocument/2006/relationships/image" Target="../media/image40.png"/><Relationship Id="rId10" Type="http://schemas.openxmlformats.org/officeDocument/2006/relationships/image" Target="../media/image31.png"/><Relationship Id="rId19" Type="http://schemas.openxmlformats.org/officeDocument/2006/relationships/customXml" Target="../ink/ink18.xml"/><Relationship Id="rId4" Type="http://schemas.openxmlformats.org/officeDocument/2006/relationships/image" Target="../media/image8.png"/><Relationship Id="rId9" Type="http://schemas.openxmlformats.org/officeDocument/2006/relationships/customXml" Target="../ink/ink13.xml"/><Relationship Id="rId14" Type="http://schemas.openxmlformats.org/officeDocument/2006/relationships/image" Target="../media/image33.png"/><Relationship Id="rId22" Type="http://schemas.openxmlformats.org/officeDocument/2006/relationships/image" Target="../media/image37.png"/><Relationship Id="rId27" Type="http://schemas.openxmlformats.org/officeDocument/2006/relationships/customXml" Target="../ink/ink2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www.legifrance.gouv.fr/codes/article_lc/LEGIARTI000042941174"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www.legifrance.gouv.fr/codes/article_lc/LEGIARTI000028424729/"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D7F72A-CF54-D13F-32B9-C5B010CCB29C}"/>
              </a:ext>
            </a:extLst>
          </p:cNvPr>
          <p:cNvSpPr>
            <a:spLocks noGrp="1"/>
          </p:cNvSpPr>
          <p:nvPr>
            <p:ph type="ctrTitle"/>
          </p:nvPr>
        </p:nvSpPr>
        <p:spPr>
          <a:xfrm>
            <a:off x="1524000" y="790575"/>
            <a:ext cx="9144000" cy="2719388"/>
          </a:xfrm>
        </p:spPr>
        <p:txBody>
          <a:bodyPr>
            <a:noAutofit/>
          </a:bodyPr>
          <a:lstStyle/>
          <a:p>
            <a:r>
              <a:rPr lang="de-DE" sz="4400" b="1" dirty="0">
                <a:solidFill>
                  <a:srgbClr val="FF0000"/>
                </a:solidFill>
              </a:rPr>
              <a:t>Frankreich ist anders! </a:t>
            </a:r>
            <a:br>
              <a:rPr lang="de-DE" sz="4400" b="1" dirty="0">
                <a:solidFill>
                  <a:srgbClr val="FF0000"/>
                </a:solidFill>
              </a:rPr>
            </a:br>
            <a:br>
              <a:rPr lang="de-DE" sz="4400" dirty="0"/>
            </a:br>
            <a:r>
              <a:rPr lang="de-DE" sz="4400" b="1" dirty="0"/>
              <a:t>10 </a:t>
            </a:r>
            <a:r>
              <a:rPr lang="de-DE" sz="4400" b="1" dirty="0">
                <a:solidFill>
                  <a:schemeClr val="accent4">
                    <a:lumMod val="75000"/>
                  </a:schemeClr>
                </a:solidFill>
              </a:rPr>
              <a:t>goldene</a:t>
            </a:r>
            <a:r>
              <a:rPr lang="de-DE" sz="4400" b="1" dirty="0"/>
              <a:t> Tipps für meinen ersten </a:t>
            </a:r>
            <a:r>
              <a:rPr lang="de-DE" sz="4400" b="1"/>
              <a:t>französischen Transportrechtsfall</a:t>
            </a:r>
            <a:endParaRPr lang="fr-FR" sz="4400" b="1" dirty="0"/>
          </a:p>
        </p:txBody>
      </p:sp>
      <p:sp>
        <p:nvSpPr>
          <p:cNvPr id="3" name="Sous-titre 2">
            <a:extLst>
              <a:ext uri="{FF2B5EF4-FFF2-40B4-BE49-F238E27FC236}">
                <a16:creationId xmlns:a16="http://schemas.microsoft.com/office/drawing/2014/main" id="{9BE3F184-312D-42CC-1075-6E00BAE648D8}"/>
              </a:ext>
            </a:extLst>
          </p:cNvPr>
          <p:cNvSpPr>
            <a:spLocks noGrp="1"/>
          </p:cNvSpPr>
          <p:nvPr>
            <p:ph type="subTitle" idx="1"/>
          </p:nvPr>
        </p:nvSpPr>
        <p:spPr>
          <a:xfrm>
            <a:off x="1524000" y="3962400"/>
            <a:ext cx="9144000" cy="1773236"/>
          </a:xfrm>
        </p:spPr>
        <p:txBody>
          <a:bodyPr>
            <a:normAutofit fontScale="85000" lnSpcReduction="20000"/>
          </a:bodyPr>
          <a:lstStyle/>
          <a:p>
            <a:endParaRPr lang="fr-FR" dirty="0"/>
          </a:p>
          <a:p>
            <a:pPr algn="l"/>
            <a:r>
              <a:rPr lang="fr-FR" dirty="0"/>
              <a:t>Sigrid Preissl </a:t>
            </a:r>
          </a:p>
          <a:p>
            <a:pPr algn="l"/>
            <a:r>
              <a:rPr lang="fr-FR" dirty="0"/>
              <a:t>Bourayne &amp; Preissl</a:t>
            </a:r>
          </a:p>
          <a:p>
            <a:pPr algn="l"/>
            <a:r>
              <a:rPr lang="fr-FR" dirty="0"/>
              <a:t>Avocate au Barreau de Paris</a:t>
            </a:r>
          </a:p>
          <a:p>
            <a:pPr algn="l"/>
            <a:r>
              <a:rPr lang="fr-FR" dirty="0"/>
              <a:t>Email: s.preissl@bourayne-preissl.com</a:t>
            </a:r>
          </a:p>
        </p:txBody>
      </p:sp>
      <p:pic>
        <p:nvPicPr>
          <p:cNvPr id="5" name="Image 4" descr="Une image contenant texte">
            <a:extLst>
              <a:ext uri="{FF2B5EF4-FFF2-40B4-BE49-F238E27FC236}">
                <a16:creationId xmlns:a16="http://schemas.microsoft.com/office/drawing/2014/main" id="{30BA036C-0EAD-7405-0082-551F1399EB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1770" y="4476363"/>
            <a:ext cx="3388505" cy="944674"/>
          </a:xfrm>
          <a:prstGeom prst="rect">
            <a:avLst/>
          </a:prstGeom>
        </p:spPr>
      </p:pic>
    </p:spTree>
    <p:extLst>
      <p:ext uri="{BB962C8B-B14F-4D97-AF65-F5344CB8AC3E}">
        <p14:creationId xmlns:p14="http://schemas.microsoft.com/office/powerpoint/2010/main" val="3982247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4: </a:t>
            </a:r>
            <a:r>
              <a:rPr lang="fr-FR" b="1" dirty="0">
                <a:solidFill>
                  <a:srgbClr val="FF0000"/>
                </a:solidFill>
              </a:rPr>
              <a:t>Tappe </a:t>
            </a:r>
            <a:r>
              <a:rPr lang="fr-FR" b="1" dirty="0" err="1">
                <a:solidFill>
                  <a:srgbClr val="FF0000"/>
                </a:solidFill>
              </a:rPr>
              <a:t>nicht</a:t>
            </a:r>
            <a:r>
              <a:rPr lang="fr-FR" b="1" dirty="0">
                <a:solidFill>
                  <a:srgbClr val="FF0000"/>
                </a:solidFill>
              </a:rPr>
              <a:t> in die </a:t>
            </a:r>
            <a:r>
              <a:rPr lang="fr-FR" b="1" dirty="0" err="1">
                <a:solidFill>
                  <a:srgbClr val="FF0000"/>
                </a:solidFill>
              </a:rPr>
              <a:t>Falle</a:t>
            </a:r>
            <a:r>
              <a:rPr lang="fr-FR" b="1" dirty="0">
                <a:solidFill>
                  <a:srgbClr val="FF0000"/>
                </a:solidFill>
              </a:rPr>
              <a:t> der « forclusion » </a:t>
            </a:r>
            <a:r>
              <a:rPr lang="fr-FR" b="1" dirty="0" err="1">
                <a:solidFill>
                  <a:srgbClr val="FF0000"/>
                </a:solidFill>
              </a:rPr>
              <a:t>im</a:t>
            </a:r>
            <a:r>
              <a:rPr lang="fr-FR" b="1" dirty="0">
                <a:solidFill>
                  <a:srgbClr val="FF0000"/>
                </a:solidFill>
              </a:rPr>
              <a:t> </a:t>
            </a:r>
            <a:r>
              <a:rPr lang="fr-FR" b="1" dirty="0" err="1">
                <a:solidFill>
                  <a:srgbClr val="FF0000"/>
                </a:solidFill>
              </a:rPr>
              <a:t>innerfranzösischen</a:t>
            </a:r>
            <a:r>
              <a:rPr lang="fr-FR" b="1" dirty="0">
                <a:solidFill>
                  <a:srgbClr val="FF0000"/>
                </a:solidFill>
              </a:rPr>
              <a:t> </a:t>
            </a:r>
            <a:r>
              <a:rPr lang="fr-FR" b="1" dirty="0" err="1">
                <a:solidFill>
                  <a:srgbClr val="FF0000"/>
                </a:solidFill>
              </a:rPr>
              <a:t>Stra</a:t>
            </a:r>
            <a:r>
              <a:rPr lang="el-GR" b="1" dirty="0">
                <a:solidFill>
                  <a:srgbClr val="FF0000"/>
                </a:solidFill>
              </a:rPr>
              <a:t>β</a:t>
            </a:r>
            <a:r>
              <a:rPr lang="fr-FR" b="1" dirty="0" err="1">
                <a:solidFill>
                  <a:srgbClr val="FF0000"/>
                </a:solidFill>
              </a:rPr>
              <a:t>engütertransport</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92500" lnSpcReduction="10000"/>
          </a:bodyPr>
          <a:lstStyle/>
          <a:p>
            <a:pPr marL="0" indent="0">
              <a:buNone/>
            </a:pPr>
            <a:endParaRPr lang="fr-FR" dirty="0"/>
          </a:p>
          <a:p>
            <a:pPr marL="0" indent="0">
              <a:buNone/>
            </a:pPr>
            <a:r>
              <a:rPr lang="fr-FR" sz="3400" b="1" dirty="0"/>
              <a:t>Artikel L 133-3 </a:t>
            </a:r>
            <a:r>
              <a:rPr lang="fr-FR" sz="3400" b="1" dirty="0" err="1"/>
              <a:t>frz</a:t>
            </a:r>
            <a:r>
              <a:rPr lang="fr-FR" sz="3400" b="1" dirty="0"/>
              <a:t> Code de Commerce </a:t>
            </a:r>
          </a:p>
          <a:p>
            <a:endParaRPr lang="fr-FR" dirty="0"/>
          </a:p>
          <a:p>
            <a:pPr marL="0" indent="0">
              <a:buNone/>
            </a:pPr>
            <a:r>
              <a:rPr lang="de-DE" i="1" dirty="0"/>
              <a:t>„Mit der Annahme der beförderten Gegenstände </a:t>
            </a:r>
            <a:r>
              <a:rPr lang="de-DE" b="1" i="1" dirty="0">
                <a:solidFill>
                  <a:srgbClr val="FF0000"/>
                </a:solidFill>
              </a:rPr>
              <a:t>erlischt jede Klage </a:t>
            </a:r>
            <a:r>
              <a:rPr lang="de-DE" i="1" dirty="0"/>
              <a:t>gegen den Frachtführer </a:t>
            </a:r>
            <a:r>
              <a:rPr lang="de-DE" b="1" i="1" dirty="0">
                <a:effectLst>
                  <a:outerShdw blurRad="38100" dist="38100" dir="2700000" algn="tl">
                    <a:srgbClr val="000000">
                      <a:alpha val="43137"/>
                    </a:srgbClr>
                  </a:outerShdw>
                </a:effectLst>
              </a:rPr>
              <a:t>wegen Beschädigung oder teilweisen Verlustes</a:t>
            </a:r>
            <a:r>
              <a:rPr lang="de-DE" i="1" dirty="0"/>
              <a:t>, wenn der Empfänger nicht innerhalb von </a:t>
            </a:r>
            <a:r>
              <a:rPr lang="de-DE" b="1" i="1" dirty="0">
                <a:solidFill>
                  <a:srgbClr val="FF0000"/>
                </a:solidFill>
              </a:rPr>
              <a:t>drei Tagen</a:t>
            </a:r>
            <a:r>
              <a:rPr lang="de-DE" i="1" dirty="0"/>
              <a:t>, Feiertage nicht mitgerechnet, nach der Ablieferung dem Frachtführer durch eine außergerichtliche Zustellung per Gerichtsvollzieher oder durch </a:t>
            </a:r>
            <a:r>
              <a:rPr lang="de-DE" b="1" i="1" dirty="0">
                <a:solidFill>
                  <a:srgbClr val="FF0000"/>
                </a:solidFill>
              </a:rPr>
              <a:t>eingeschriebenen Brief seinen begründeten Protest </a:t>
            </a:r>
            <a:r>
              <a:rPr lang="de-DE" b="1" i="1" dirty="0"/>
              <a:t>mitgeteilt hat</a:t>
            </a:r>
            <a:r>
              <a:rPr lang="de-DE" i="1" dirty="0"/>
              <a:t>.</a:t>
            </a:r>
          </a:p>
          <a:p>
            <a:pPr marL="0" indent="0">
              <a:buNone/>
            </a:pPr>
            <a:endParaRPr lang="de-DE" i="1" dirty="0"/>
          </a:p>
          <a:p>
            <a:pPr marL="0" indent="0">
              <a:buNone/>
            </a:pPr>
            <a:r>
              <a:rPr lang="de-DE" i="1" dirty="0"/>
              <a:t>Alle anderslautenden Bestimmungen sind nichtig und unwirksam. Die letztgenannte Bestimmung gilt </a:t>
            </a:r>
            <a:r>
              <a:rPr lang="de-DE" b="1" i="1" dirty="0"/>
              <a:t>nicht für internationale Beförderungen</a:t>
            </a:r>
            <a:r>
              <a:rPr lang="de-DE" i="1" dirty="0"/>
              <a:t>“.</a:t>
            </a:r>
            <a:endParaRPr lang="fr-FR" i="1" dirty="0"/>
          </a:p>
          <a:p>
            <a:endParaRPr lang="fr-FR" dirty="0"/>
          </a:p>
          <a:p>
            <a:pPr marL="0" indent="0">
              <a:buNone/>
            </a:pPr>
            <a:endParaRPr lang="fr-FR" dirty="0"/>
          </a:p>
        </p:txBody>
      </p:sp>
    </p:spTree>
    <p:extLst>
      <p:ext uri="{BB962C8B-B14F-4D97-AF65-F5344CB8AC3E}">
        <p14:creationId xmlns:p14="http://schemas.microsoft.com/office/powerpoint/2010/main" val="2815308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4: </a:t>
            </a:r>
            <a:r>
              <a:rPr lang="fr-FR" b="1" dirty="0">
                <a:solidFill>
                  <a:srgbClr val="FF0000"/>
                </a:solidFill>
              </a:rPr>
              <a:t>Tappe </a:t>
            </a:r>
            <a:r>
              <a:rPr lang="fr-FR" b="1" dirty="0" err="1">
                <a:solidFill>
                  <a:srgbClr val="FF0000"/>
                </a:solidFill>
              </a:rPr>
              <a:t>nicht</a:t>
            </a:r>
            <a:r>
              <a:rPr lang="fr-FR" b="1" dirty="0">
                <a:solidFill>
                  <a:srgbClr val="FF0000"/>
                </a:solidFill>
              </a:rPr>
              <a:t> in die </a:t>
            </a:r>
            <a:r>
              <a:rPr lang="fr-FR" b="1" dirty="0" err="1">
                <a:solidFill>
                  <a:srgbClr val="FF0000"/>
                </a:solidFill>
              </a:rPr>
              <a:t>Falle</a:t>
            </a:r>
            <a:r>
              <a:rPr lang="fr-FR" b="1" dirty="0">
                <a:solidFill>
                  <a:srgbClr val="FF0000"/>
                </a:solidFill>
              </a:rPr>
              <a:t> der « forclusion » </a:t>
            </a:r>
            <a:r>
              <a:rPr lang="fr-FR" b="1" dirty="0" err="1">
                <a:solidFill>
                  <a:srgbClr val="FF0000"/>
                </a:solidFill>
              </a:rPr>
              <a:t>im</a:t>
            </a:r>
            <a:r>
              <a:rPr lang="fr-FR" b="1" dirty="0">
                <a:solidFill>
                  <a:srgbClr val="FF0000"/>
                </a:solidFill>
              </a:rPr>
              <a:t> </a:t>
            </a:r>
            <a:r>
              <a:rPr lang="fr-FR" b="1" dirty="0" err="1">
                <a:solidFill>
                  <a:srgbClr val="FF0000"/>
                </a:solidFill>
              </a:rPr>
              <a:t>innerfranzösischen</a:t>
            </a:r>
            <a:r>
              <a:rPr lang="fr-FR" b="1" dirty="0">
                <a:solidFill>
                  <a:srgbClr val="FF0000"/>
                </a:solidFill>
              </a:rPr>
              <a:t> </a:t>
            </a:r>
            <a:r>
              <a:rPr lang="fr-FR" b="1" dirty="0" err="1">
                <a:solidFill>
                  <a:srgbClr val="FF0000"/>
                </a:solidFill>
              </a:rPr>
              <a:t>Stra</a:t>
            </a:r>
            <a:r>
              <a:rPr lang="el-GR" b="1" dirty="0">
                <a:solidFill>
                  <a:srgbClr val="FF0000"/>
                </a:solidFill>
              </a:rPr>
              <a:t>β</a:t>
            </a:r>
            <a:r>
              <a:rPr lang="fr-FR" b="1" dirty="0" err="1">
                <a:solidFill>
                  <a:srgbClr val="FF0000"/>
                </a:solidFill>
              </a:rPr>
              <a:t>engütertransport</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a:bodyPr>
          <a:lstStyle/>
          <a:p>
            <a:pPr marL="0" indent="0">
              <a:buNone/>
            </a:pPr>
            <a:endParaRPr lang="fr-FR" dirty="0"/>
          </a:p>
          <a:p>
            <a:pPr marL="0" indent="0">
              <a:buNone/>
            </a:pPr>
            <a:r>
              <a:rPr lang="fr-FR" b="1" dirty="0"/>
              <a:t>MERKE!</a:t>
            </a:r>
          </a:p>
          <a:p>
            <a:r>
              <a:rPr lang="fr-FR" dirty="0"/>
              <a:t> </a:t>
            </a:r>
            <a:r>
              <a:rPr lang="fr-FR" dirty="0" err="1"/>
              <a:t>Innerfranzösischer</a:t>
            </a:r>
            <a:r>
              <a:rPr lang="fr-FR" dirty="0"/>
              <a:t> </a:t>
            </a:r>
            <a:r>
              <a:rPr lang="fr-FR" dirty="0" err="1"/>
              <a:t>Stra</a:t>
            </a:r>
            <a:r>
              <a:rPr lang="el-GR" dirty="0"/>
              <a:t>β</a:t>
            </a:r>
            <a:r>
              <a:rPr lang="fr-FR" dirty="0" err="1"/>
              <a:t>engütertransport</a:t>
            </a:r>
            <a:r>
              <a:rPr lang="fr-FR" dirty="0"/>
              <a:t> </a:t>
            </a:r>
          </a:p>
          <a:p>
            <a:r>
              <a:rPr lang="fr-FR" dirty="0"/>
              <a:t> </a:t>
            </a:r>
            <a:r>
              <a:rPr lang="fr-FR" b="1" dirty="0" err="1"/>
              <a:t>Teilverlust</a:t>
            </a:r>
            <a:r>
              <a:rPr lang="fr-FR" b="1" dirty="0"/>
              <a:t> </a:t>
            </a:r>
            <a:r>
              <a:rPr lang="fr-FR" b="1" dirty="0" err="1"/>
              <a:t>oder</a:t>
            </a:r>
            <a:r>
              <a:rPr lang="fr-FR" b="1" dirty="0"/>
              <a:t> </a:t>
            </a:r>
            <a:r>
              <a:rPr lang="fr-FR" b="1" dirty="0" err="1"/>
              <a:t>Schaden</a:t>
            </a:r>
            <a:r>
              <a:rPr lang="fr-FR" b="1" dirty="0"/>
              <a:t> </a:t>
            </a:r>
            <a:r>
              <a:rPr lang="fr-FR" dirty="0"/>
              <a:t>(</a:t>
            </a:r>
            <a:r>
              <a:rPr lang="fr-FR" dirty="0" err="1"/>
              <a:t>auch</a:t>
            </a:r>
            <a:r>
              <a:rPr lang="fr-FR" dirty="0"/>
              <a:t> </a:t>
            </a:r>
            <a:r>
              <a:rPr lang="fr-FR" dirty="0" err="1"/>
              <a:t>bei</a:t>
            </a:r>
            <a:r>
              <a:rPr lang="fr-FR" dirty="0"/>
              <a:t> </a:t>
            </a:r>
            <a:r>
              <a:rPr lang="fr-FR" dirty="0" err="1"/>
              <a:t>Totalschaden</a:t>
            </a:r>
            <a:r>
              <a:rPr lang="fr-FR" dirty="0"/>
              <a:t> - aber </a:t>
            </a:r>
            <a:r>
              <a:rPr lang="fr-FR" dirty="0" err="1"/>
              <a:t>nicht</a:t>
            </a:r>
            <a:r>
              <a:rPr lang="fr-FR" dirty="0"/>
              <a:t> </a:t>
            </a:r>
            <a:r>
              <a:rPr lang="fr-FR" dirty="0" err="1"/>
              <a:t>anwendbar</a:t>
            </a:r>
            <a:r>
              <a:rPr lang="fr-FR" dirty="0"/>
              <a:t> </a:t>
            </a:r>
            <a:r>
              <a:rPr lang="fr-FR" dirty="0" err="1"/>
              <a:t>wenn</a:t>
            </a:r>
            <a:r>
              <a:rPr lang="fr-FR" dirty="0"/>
              <a:t> nie </a:t>
            </a:r>
            <a:r>
              <a:rPr lang="fr-FR" dirty="0" err="1"/>
              <a:t>geliefert</a:t>
            </a:r>
            <a:r>
              <a:rPr lang="fr-FR" dirty="0"/>
              <a:t> </a:t>
            </a:r>
            <a:r>
              <a:rPr lang="fr-FR" dirty="0" err="1"/>
              <a:t>wird</a:t>
            </a:r>
            <a:r>
              <a:rPr lang="fr-FR" dirty="0"/>
              <a:t> </a:t>
            </a:r>
            <a:r>
              <a:rPr lang="fr-FR" dirty="0" err="1"/>
              <a:t>oder</a:t>
            </a:r>
            <a:r>
              <a:rPr lang="fr-FR" dirty="0"/>
              <a:t> </a:t>
            </a:r>
            <a:r>
              <a:rPr lang="fr-FR" dirty="0" err="1"/>
              <a:t>Verspätung</a:t>
            </a:r>
            <a:r>
              <a:rPr lang="fr-FR" dirty="0"/>
              <a:t>) </a:t>
            </a:r>
          </a:p>
          <a:p>
            <a:r>
              <a:rPr lang="fr-FR" b="1" dirty="0" err="1"/>
              <a:t>Begründeter</a:t>
            </a:r>
            <a:r>
              <a:rPr lang="fr-FR" dirty="0"/>
              <a:t> </a:t>
            </a:r>
            <a:r>
              <a:rPr lang="fr-FR" dirty="0" err="1"/>
              <a:t>Protestbrief</a:t>
            </a:r>
            <a:r>
              <a:rPr lang="fr-FR" dirty="0"/>
              <a:t> (</a:t>
            </a:r>
            <a:r>
              <a:rPr lang="fr-FR" dirty="0" err="1"/>
              <a:t>detaillierte</a:t>
            </a:r>
            <a:r>
              <a:rPr lang="fr-FR" dirty="0"/>
              <a:t> </a:t>
            </a:r>
            <a:r>
              <a:rPr lang="fr-FR" dirty="0" err="1"/>
              <a:t>Schadensbeschreibung</a:t>
            </a:r>
            <a:r>
              <a:rPr lang="fr-FR" dirty="0"/>
              <a:t>)</a:t>
            </a:r>
          </a:p>
          <a:p>
            <a:r>
              <a:rPr lang="fr-FR" dirty="0"/>
              <a:t>Per </a:t>
            </a:r>
            <a:r>
              <a:rPr lang="fr-FR" b="1" dirty="0" err="1"/>
              <a:t>Einschreiben</a:t>
            </a:r>
            <a:r>
              <a:rPr lang="fr-FR" dirty="0"/>
              <a:t> (</a:t>
            </a:r>
            <a:r>
              <a:rPr lang="fr-FR" dirty="0" err="1"/>
              <a:t>Eilboten</a:t>
            </a:r>
            <a:r>
              <a:rPr lang="fr-FR" dirty="0"/>
              <a:t> </a:t>
            </a:r>
            <a:r>
              <a:rPr lang="fr-FR" dirty="0" err="1"/>
              <a:t>toleriert</a:t>
            </a:r>
            <a:r>
              <a:rPr lang="fr-FR" dirty="0"/>
              <a:t>), Email/Fax </a:t>
            </a:r>
            <a:r>
              <a:rPr lang="fr-FR" dirty="0" err="1"/>
              <a:t>auch</a:t>
            </a:r>
            <a:r>
              <a:rPr lang="fr-FR" dirty="0"/>
              <a:t> mit </a:t>
            </a:r>
            <a:r>
              <a:rPr lang="fr-FR" dirty="0" err="1"/>
              <a:t>Empfangsbestätigung</a:t>
            </a:r>
            <a:r>
              <a:rPr lang="fr-FR" dirty="0"/>
              <a:t> </a:t>
            </a:r>
            <a:r>
              <a:rPr lang="fr-FR" dirty="0" err="1"/>
              <a:t>nicht</a:t>
            </a:r>
            <a:r>
              <a:rPr lang="fr-FR" dirty="0"/>
              <a:t> </a:t>
            </a:r>
            <a:r>
              <a:rPr lang="fr-FR" dirty="0" err="1"/>
              <a:t>ausreichend</a:t>
            </a:r>
            <a:r>
              <a:rPr lang="fr-FR" dirty="0"/>
              <a:t> (CA VERSAILLES, 2.7.2013, n°11/05748)</a:t>
            </a:r>
          </a:p>
          <a:p>
            <a:pPr marL="0" indent="0">
              <a:buNone/>
            </a:pPr>
            <a:endParaRPr lang="fr-FR" dirty="0"/>
          </a:p>
        </p:txBody>
      </p:sp>
    </p:spTree>
    <p:extLst>
      <p:ext uri="{BB962C8B-B14F-4D97-AF65-F5344CB8AC3E}">
        <p14:creationId xmlns:p14="http://schemas.microsoft.com/office/powerpoint/2010/main" val="2275400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4: </a:t>
            </a:r>
            <a:r>
              <a:rPr lang="fr-FR" b="1" dirty="0">
                <a:solidFill>
                  <a:srgbClr val="FF0000"/>
                </a:solidFill>
              </a:rPr>
              <a:t>Tappe </a:t>
            </a:r>
            <a:r>
              <a:rPr lang="fr-FR" b="1" dirty="0" err="1">
                <a:solidFill>
                  <a:srgbClr val="FF0000"/>
                </a:solidFill>
              </a:rPr>
              <a:t>nicht</a:t>
            </a:r>
            <a:r>
              <a:rPr lang="fr-FR" b="1" dirty="0">
                <a:solidFill>
                  <a:srgbClr val="FF0000"/>
                </a:solidFill>
              </a:rPr>
              <a:t> in die </a:t>
            </a:r>
            <a:r>
              <a:rPr lang="fr-FR" b="1" dirty="0" err="1">
                <a:solidFill>
                  <a:srgbClr val="FF0000"/>
                </a:solidFill>
              </a:rPr>
              <a:t>Falle</a:t>
            </a:r>
            <a:r>
              <a:rPr lang="fr-FR" b="1" dirty="0">
                <a:solidFill>
                  <a:srgbClr val="FF0000"/>
                </a:solidFill>
              </a:rPr>
              <a:t> der « forclusion » </a:t>
            </a:r>
            <a:r>
              <a:rPr lang="fr-FR" b="1" dirty="0" err="1">
                <a:solidFill>
                  <a:srgbClr val="FF0000"/>
                </a:solidFill>
              </a:rPr>
              <a:t>im</a:t>
            </a:r>
            <a:r>
              <a:rPr lang="fr-FR" b="1" dirty="0">
                <a:solidFill>
                  <a:srgbClr val="FF0000"/>
                </a:solidFill>
              </a:rPr>
              <a:t> </a:t>
            </a:r>
            <a:r>
              <a:rPr lang="fr-FR" b="1" dirty="0" err="1">
                <a:solidFill>
                  <a:srgbClr val="FF0000"/>
                </a:solidFill>
              </a:rPr>
              <a:t>innerfranzösischen</a:t>
            </a:r>
            <a:r>
              <a:rPr lang="fr-FR" b="1" dirty="0">
                <a:solidFill>
                  <a:srgbClr val="FF0000"/>
                </a:solidFill>
              </a:rPr>
              <a:t> </a:t>
            </a:r>
            <a:r>
              <a:rPr lang="fr-FR" b="1" dirty="0" err="1">
                <a:solidFill>
                  <a:srgbClr val="FF0000"/>
                </a:solidFill>
              </a:rPr>
              <a:t>Stra</a:t>
            </a:r>
            <a:r>
              <a:rPr lang="el-GR" b="1" dirty="0">
                <a:solidFill>
                  <a:srgbClr val="FF0000"/>
                </a:solidFill>
              </a:rPr>
              <a:t>β</a:t>
            </a:r>
            <a:r>
              <a:rPr lang="fr-FR" b="1" dirty="0" err="1">
                <a:solidFill>
                  <a:srgbClr val="FF0000"/>
                </a:solidFill>
              </a:rPr>
              <a:t>engütertransport</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92500"/>
          </a:bodyPr>
          <a:lstStyle/>
          <a:p>
            <a:pPr marL="0" indent="0">
              <a:buNone/>
            </a:pPr>
            <a:endParaRPr lang="fr-FR" dirty="0"/>
          </a:p>
          <a:p>
            <a:pPr marL="0" indent="0">
              <a:buNone/>
            </a:pPr>
            <a:r>
              <a:rPr lang="fr-FR" b="1" dirty="0"/>
              <a:t>MERKE II!</a:t>
            </a:r>
          </a:p>
          <a:p>
            <a:r>
              <a:rPr lang="fr-FR" dirty="0"/>
              <a:t>Vom </a:t>
            </a:r>
            <a:r>
              <a:rPr lang="fr-FR" dirty="0" err="1"/>
              <a:t>Empfänger</a:t>
            </a:r>
            <a:r>
              <a:rPr lang="fr-FR" dirty="0"/>
              <a:t> </a:t>
            </a:r>
            <a:r>
              <a:rPr lang="fr-FR" dirty="0" err="1"/>
              <a:t>abzugeben</a:t>
            </a:r>
            <a:r>
              <a:rPr lang="fr-FR" dirty="0"/>
              <a:t> (</a:t>
            </a:r>
            <a:r>
              <a:rPr lang="fr-FR" dirty="0" err="1"/>
              <a:t>Text</a:t>
            </a:r>
            <a:r>
              <a:rPr lang="fr-FR" dirty="0"/>
              <a:t>), aber </a:t>
            </a:r>
            <a:r>
              <a:rPr lang="fr-FR" dirty="0" err="1"/>
              <a:t>Rechtsprechung</a:t>
            </a:r>
            <a:r>
              <a:rPr lang="fr-FR" dirty="0"/>
              <a:t> </a:t>
            </a:r>
            <a:r>
              <a:rPr lang="fr-FR" dirty="0" err="1"/>
              <a:t>erlaubt</a:t>
            </a:r>
            <a:r>
              <a:rPr lang="fr-FR" dirty="0"/>
              <a:t> </a:t>
            </a:r>
            <a:r>
              <a:rPr lang="fr-FR" dirty="0" err="1"/>
              <a:t>Protestbrief</a:t>
            </a:r>
            <a:r>
              <a:rPr lang="fr-FR" dirty="0"/>
              <a:t> </a:t>
            </a:r>
            <a:r>
              <a:rPr lang="fr-FR" dirty="0" err="1"/>
              <a:t>vom</a:t>
            </a:r>
            <a:r>
              <a:rPr lang="fr-FR" dirty="0"/>
              <a:t> </a:t>
            </a:r>
            <a:r>
              <a:rPr lang="fr-FR" dirty="0" err="1"/>
              <a:t>Absender</a:t>
            </a:r>
            <a:r>
              <a:rPr lang="fr-FR" dirty="0"/>
              <a:t> </a:t>
            </a:r>
            <a:r>
              <a:rPr lang="fr-FR" dirty="0" err="1"/>
              <a:t>oder</a:t>
            </a:r>
            <a:r>
              <a:rPr lang="fr-FR" dirty="0"/>
              <a:t> </a:t>
            </a:r>
            <a:r>
              <a:rPr lang="fr-FR" dirty="0" err="1"/>
              <a:t>Spediteur</a:t>
            </a:r>
            <a:endParaRPr lang="fr-FR" dirty="0"/>
          </a:p>
          <a:p>
            <a:r>
              <a:rPr lang="fr-FR" dirty="0"/>
              <a:t>Auch </a:t>
            </a:r>
            <a:r>
              <a:rPr lang="fr-FR" dirty="0" err="1"/>
              <a:t>wenn</a:t>
            </a:r>
            <a:r>
              <a:rPr lang="fr-FR" dirty="0"/>
              <a:t> </a:t>
            </a:r>
            <a:r>
              <a:rPr lang="fr-FR" dirty="0" err="1"/>
              <a:t>Schaden</a:t>
            </a:r>
            <a:r>
              <a:rPr lang="fr-FR" dirty="0"/>
              <a:t> </a:t>
            </a:r>
            <a:r>
              <a:rPr lang="fr-FR" dirty="0" err="1"/>
              <a:t>verdeckt</a:t>
            </a:r>
            <a:r>
              <a:rPr lang="fr-FR" dirty="0"/>
              <a:t> </a:t>
            </a:r>
            <a:r>
              <a:rPr lang="fr-FR" dirty="0" err="1"/>
              <a:t>war</a:t>
            </a:r>
            <a:r>
              <a:rPr lang="fr-FR" dirty="0"/>
              <a:t>/</a:t>
            </a:r>
            <a:r>
              <a:rPr lang="fr-FR" dirty="0" err="1"/>
              <a:t>nicht</a:t>
            </a:r>
            <a:r>
              <a:rPr lang="fr-FR" dirty="0"/>
              <a:t> </a:t>
            </a:r>
            <a:r>
              <a:rPr lang="fr-FR" dirty="0" err="1"/>
              <a:t>offensichtlich</a:t>
            </a:r>
            <a:r>
              <a:rPr lang="fr-FR" dirty="0"/>
              <a:t> </a:t>
            </a:r>
            <a:r>
              <a:rPr lang="fr-FR" dirty="0" err="1"/>
              <a:t>war</a:t>
            </a:r>
            <a:r>
              <a:rPr lang="fr-FR" dirty="0"/>
              <a:t>/</a:t>
            </a:r>
            <a:r>
              <a:rPr lang="fr-FR" dirty="0" err="1"/>
              <a:t>zeitverzögert</a:t>
            </a:r>
            <a:r>
              <a:rPr lang="fr-FR" dirty="0"/>
              <a:t> </a:t>
            </a:r>
            <a:r>
              <a:rPr lang="fr-FR" dirty="0" err="1"/>
              <a:t>auftrat</a:t>
            </a:r>
            <a:r>
              <a:rPr lang="fr-FR" dirty="0"/>
              <a:t> (Cass.com, 7. Nov. 2006).</a:t>
            </a:r>
          </a:p>
          <a:p>
            <a:r>
              <a:rPr lang="fr-FR" dirty="0"/>
              <a:t> </a:t>
            </a:r>
            <a:r>
              <a:rPr lang="fr-FR" b="1" dirty="0" err="1"/>
              <a:t>Versand</a:t>
            </a:r>
            <a:r>
              <a:rPr lang="fr-FR" b="1" dirty="0"/>
              <a:t> </a:t>
            </a:r>
            <a:r>
              <a:rPr lang="fr-FR" b="1" dirty="0" err="1"/>
              <a:t>binnen</a:t>
            </a:r>
            <a:r>
              <a:rPr lang="fr-FR" b="1" dirty="0"/>
              <a:t> 3 </a:t>
            </a:r>
            <a:r>
              <a:rPr lang="fr-FR" b="1" dirty="0" err="1"/>
              <a:t>Tagen</a:t>
            </a:r>
            <a:r>
              <a:rPr lang="fr-FR" b="1" dirty="0"/>
              <a:t> </a:t>
            </a:r>
            <a:r>
              <a:rPr lang="fr-FR" dirty="0"/>
              <a:t>(au</a:t>
            </a:r>
            <a:r>
              <a:rPr lang="el-GR" dirty="0"/>
              <a:t>β</a:t>
            </a:r>
            <a:r>
              <a:rPr lang="fr-FR" dirty="0"/>
              <a:t>er </a:t>
            </a:r>
            <a:r>
              <a:rPr lang="fr-FR" dirty="0" err="1"/>
              <a:t>Sonntag</a:t>
            </a:r>
            <a:r>
              <a:rPr lang="fr-FR" dirty="0"/>
              <a:t> und </a:t>
            </a:r>
            <a:r>
              <a:rPr lang="fr-FR" dirty="0" err="1"/>
              <a:t>Feiertag</a:t>
            </a:r>
            <a:r>
              <a:rPr lang="fr-FR" dirty="0"/>
              <a:t>)</a:t>
            </a:r>
          </a:p>
          <a:p>
            <a:r>
              <a:rPr lang="fr-FR" dirty="0" err="1"/>
              <a:t>Ausnahmen</a:t>
            </a:r>
            <a:r>
              <a:rPr lang="fr-FR" dirty="0"/>
              <a:t>: </a:t>
            </a:r>
          </a:p>
          <a:p>
            <a:pPr lvl="1">
              <a:buFont typeface="Wingdings" panose="05000000000000000000" pitchFamily="2" charset="2"/>
              <a:buChar char="Ø"/>
            </a:pPr>
            <a:r>
              <a:rPr lang="fr-FR" dirty="0" err="1"/>
              <a:t>Klare</a:t>
            </a:r>
            <a:r>
              <a:rPr lang="fr-FR" dirty="0"/>
              <a:t> </a:t>
            </a:r>
            <a:r>
              <a:rPr lang="fr-FR" dirty="0" err="1"/>
              <a:t>Anerkennung</a:t>
            </a:r>
            <a:r>
              <a:rPr lang="fr-FR" dirty="0"/>
              <a:t> von </a:t>
            </a:r>
            <a:r>
              <a:rPr lang="fr-FR" dirty="0" err="1"/>
              <a:t>Protest</a:t>
            </a:r>
            <a:r>
              <a:rPr lang="fr-FR" dirty="0"/>
              <a:t> </a:t>
            </a:r>
            <a:r>
              <a:rPr lang="fr-FR" dirty="0" err="1"/>
              <a:t>durch</a:t>
            </a:r>
            <a:r>
              <a:rPr lang="fr-FR" dirty="0"/>
              <a:t> </a:t>
            </a:r>
            <a:r>
              <a:rPr lang="fr-FR" dirty="0" err="1"/>
              <a:t>Frachtführer</a:t>
            </a:r>
            <a:r>
              <a:rPr lang="fr-FR" dirty="0"/>
              <a:t> </a:t>
            </a:r>
            <a:r>
              <a:rPr lang="fr-FR" dirty="0" err="1"/>
              <a:t>bei</a:t>
            </a:r>
            <a:r>
              <a:rPr lang="fr-FR" dirty="0"/>
              <a:t> </a:t>
            </a:r>
            <a:r>
              <a:rPr lang="fr-FR" dirty="0" err="1"/>
              <a:t>Ablieferung</a:t>
            </a:r>
            <a:r>
              <a:rPr lang="fr-FR" dirty="0"/>
              <a:t> (</a:t>
            </a:r>
            <a:r>
              <a:rPr lang="fr-FR" dirty="0" err="1"/>
              <a:t>am</a:t>
            </a:r>
            <a:r>
              <a:rPr lang="fr-FR" dirty="0"/>
              <a:t> </a:t>
            </a:r>
            <a:r>
              <a:rPr lang="fr-FR" dirty="0" err="1"/>
              <a:t>Frachtbrief</a:t>
            </a:r>
            <a:r>
              <a:rPr lang="fr-FR" dirty="0"/>
              <a:t>)</a:t>
            </a:r>
          </a:p>
          <a:p>
            <a:pPr lvl="1">
              <a:buFont typeface="Wingdings" panose="05000000000000000000" pitchFamily="2" charset="2"/>
              <a:buChar char="Ø"/>
            </a:pPr>
            <a:r>
              <a:rPr lang="fr-FR" dirty="0"/>
              <a:t>Dol des </a:t>
            </a:r>
            <a:r>
              <a:rPr lang="fr-FR" dirty="0" err="1"/>
              <a:t>Frachtführers</a:t>
            </a:r>
            <a:r>
              <a:rPr lang="fr-FR" dirty="0"/>
              <a:t> (</a:t>
            </a:r>
            <a:r>
              <a:rPr lang="fr-FR" dirty="0" err="1"/>
              <a:t>Fälschung</a:t>
            </a:r>
            <a:r>
              <a:rPr lang="fr-FR" dirty="0"/>
              <a:t> </a:t>
            </a:r>
            <a:r>
              <a:rPr lang="fr-FR" dirty="0" err="1"/>
              <a:t>Lieferschein</a:t>
            </a:r>
            <a:r>
              <a:rPr lang="fr-FR" dirty="0"/>
              <a:t>, </a:t>
            </a:r>
            <a:r>
              <a:rPr lang="fr-FR" dirty="0" err="1"/>
              <a:t>bewusst</a:t>
            </a:r>
            <a:r>
              <a:rPr lang="fr-FR" dirty="0"/>
              <a:t> </a:t>
            </a:r>
            <a:r>
              <a:rPr lang="fr-FR" dirty="0" err="1"/>
              <a:t>falsche</a:t>
            </a:r>
            <a:r>
              <a:rPr lang="fr-FR" dirty="0"/>
              <a:t> </a:t>
            </a:r>
            <a:r>
              <a:rPr lang="fr-FR" dirty="0" err="1"/>
              <a:t>Angaben</a:t>
            </a:r>
            <a:r>
              <a:rPr lang="fr-FR" dirty="0"/>
              <a:t> </a:t>
            </a:r>
            <a:r>
              <a:rPr lang="fr-FR" dirty="0" err="1"/>
              <a:t>zu</a:t>
            </a:r>
            <a:r>
              <a:rPr lang="fr-FR" dirty="0"/>
              <a:t> </a:t>
            </a:r>
            <a:r>
              <a:rPr lang="fr-FR" dirty="0" err="1"/>
              <a:t>Schadensfall</a:t>
            </a:r>
            <a:r>
              <a:rPr lang="fr-FR" dirty="0"/>
              <a:t>). « Faute inexcusable » aber </a:t>
            </a:r>
            <a:r>
              <a:rPr lang="fr-FR" dirty="0" err="1"/>
              <a:t>nicht</a:t>
            </a:r>
            <a:r>
              <a:rPr lang="fr-FR" dirty="0"/>
              <a:t> </a:t>
            </a:r>
            <a:r>
              <a:rPr lang="fr-FR" dirty="0" err="1"/>
              <a:t>ausreichend</a:t>
            </a:r>
            <a:endParaRPr lang="fr-FR" dirty="0"/>
          </a:p>
          <a:p>
            <a:pPr lvl="1">
              <a:buFont typeface="Wingdings" panose="05000000000000000000" pitchFamily="2" charset="2"/>
              <a:buChar char="Ø"/>
            </a:pPr>
            <a:endParaRPr lang="fr-FR" dirty="0"/>
          </a:p>
          <a:p>
            <a:endParaRPr lang="fr-FR" dirty="0"/>
          </a:p>
        </p:txBody>
      </p:sp>
    </p:spTree>
    <p:extLst>
      <p:ext uri="{BB962C8B-B14F-4D97-AF65-F5344CB8AC3E}">
        <p14:creationId xmlns:p14="http://schemas.microsoft.com/office/powerpoint/2010/main" val="435875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4: </a:t>
            </a:r>
            <a:r>
              <a:rPr lang="fr-FR" b="1" dirty="0">
                <a:solidFill>
                  <a:srgbClr val="FF0000"/>
                </a:solidFill>
              </a:rPr>
              <a:t>Tappe </a:t>
            </a:r>
            <a:r>
              <a:rPr lang="fr-FR" b="1" dirty="0" err="1">
                <a:solidFill>
                  <a:srgbClr val="FF0000"/>
                </a:solidFill>
              </a:rPr>
              <a:t>nicht</a:t>
            </a:r>
            <a:r>
              <a:rPr lang="fr-FR" b="1" dirty="0">
                <a:solidFill>
                  <a:srgbClr val="FF0000"/>
                </a:solidFill>
              </a:rPr>
              <a:t> in die </a:t>
            </a:r>
            <a:r>
              <a:rPr lang="fr-FR" b="1" dirty="0" err="1">
                <a:solidFill>
                  <a:srgbClr val="FF0000"/>
                </a:solidFill>
              </a:rPr>
              <a:t>Falle</a:t>
            </a:r>
            <a:r>
              <a:rPr lang="fr-FR" b="1" dirty="0">
                <a:solidFill>
                  <a:srgbClr val="FF0000"/>
                </a:solidFill>
              </a:rPr>
              <a:t> der « forclusion » </a:t>
            </a:r>
            <a:r>
              <a:rPr lang="fr-FR" b="1" dirty="0" err="1">
                <a:solidFill>
                  <a:srgbClr val="FF0000"/>
                </a:solidFill>
              </a:rPr>
              <a:t>im</a:t>
            </a:r>
            <a:r>
              <a:rPr lang="fr-FR" b="1" dirty="0">
                <a:solidFill>
                  <a:srgbClr val="FF0000"/>
                </a:solidFill>
              </a:rPr>
              <a:t> </a:t>
            </a:r>
            <a:r>
              <a:rPr lang="fr-FR" b="1" dirty="0" err="1">
                <a:solidFill>
                  <a:srgbClr val="FF0000"/>
                </a:solidFill>
              </a:rPr>
              <a:t>innerfranzösischen</a:t>
            </a:r>
            <a:r>
              <a:rPr lang="fr-FR" b="1" dirty="0">
                <a:solidFill>
                  <a:srgbClr val="FF0000"/>
                </a:solidFill>
              </a:rPr>
              <a:t> </a:t>
            </a:r>
            <a:r>
              <a:rPr lang="fr-FR" b="1" dirty="0" err="1">
                <a:solidFill>
                  <a:srgbClr val="FF0000"/>
                </a:solidFill>
              </a:rPr>
              <a:t>Stra</a:t>
            </a:r>
            <a:r>
              <a:rPr lang="el-GR" b="1" dirty="0">
                <a:solidFill>
                  <a:srgbClr val="FF0000"/>
                </a:solidFill>
              </a:rPr>
              <a:t>β</a:t>
            </a:r>
            <a:r>
              <a:rPr lang="fr-FR" b="1" dirty="0" err="1">
                <a:solidFill>
                  <a:srgbClr val="FF0000"/>
                </a:solidFill>
              </a:rPr>
              <a:t>engütertransport</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92500" lnSpcReduction="20000"/>
          </a:bodyPr>
          <a:lstStyle/>
          <a:p>
            <a:pPr marL="0" indent="0">
              <a:buNone/>
            </a:pPr>
            <a:endParaRPr lang="fr-FR" sz="3400" b="1" dirty="0"/>
          </a:p>
          <a:p>
            <a:pPr marL="0" indent="0">
              <a:buNone/>
            </a:pPr>
            <a:r>
              <a:rPr lang="fr-FR" sz="3400" b="1" dirty="0"/>
              <a:t>MERKE III !</a:t>
            </a:r>
          </a:p>
          <a:p>
            <a:pPr marL="0" indent="0">
              <a:buNone/>
            </a:pPr>
            <a:endParaRPr lang="fr-FR" sz="3400" b="1" dirty="0"/>
          </a:p>
          <a:p>
            <a:r>
              <a:rPr lang="fr-FR" b="1" dirty="0" err="1"/>
              <a:t>Zwingendes</a:t>
            </a:r>
            <a:r>
              <a:rPr lang="fr-FR" b="1" dirty="0"/>
              <a:t> </a:t>
            </a:r>
            <a:r>
              <a:rPr lang="fr-FR" b="1" dirty="0" err="1"/>
              <a:t>Recht</a:t>
            </a:r>
            <a:r>
              <a:rPr lang="fr-FR" b="1" dirty="0"/>
              <a:t> (</a:t>
            </a:r>
            <a:r>
              <a:rPr lang="fr-FR" b="1" dirty="0" err="1"/>
              <a:t>Achtung</a:t>
            </a:r>
            <a:r>
              <a:rPr lang="fr-FR" b="1" dirty="0"/>
              <a:t> </a:t>
            </a:r>
            <a:r>
              <a:rPr lang="fr-FR" b="1" dirty="0" err="1"/>
              <a:t>bei</a:t>
            </a:r>
            <a:r>
              <a:rPr lang="fr-FR" b="1" dirty="0"/>
              <a:t> </a:t>
            </a:r>
            <a:r>
              <a:rPr lang="fr-FR" b="1" dirty="0" err="1"/>
              <a:t>Rahmenverträgen</a:t>
            </a:r>
            <a:r>
              <a:rPr lang="fr-FR" b="1" dirty="0"/>
              <a:t>!)</a:t>
            </a:r>
          </a:p>
          <a:p>
            <a:pPr marL="0" indent="0">
              <a:buNone/>
            </a:pPr>
            <a:endParaRPr lang="fr-FR" b="1" dirty="0"/>
          </a:p>
          <a:p>
            <a:r>
              <a:rPr lang="fr-FR" dirty="0" err="1"/>
              <a:t>Keine</a:t>
            </a:r>
            <a:r>
              <a:rPr lang="fr-FR" dirty="0"/>
              <a:t> </a:t>
            </a:r>
            <a:r>
              <a:rPr lang="fr-FR" dirty="0" err="1"/>
              <a:t>Hemmung</a:t>
            </a:r>
            <a:r>
              <a:rPr lang="fr-FR" dirty="0"/>
              <a:t>/</a:t>
            </a:r>
            <a:r>
              <a:rPr lang="fr-FR" dirty="0" err="1"/>
              <a:t>keine</a:t>
            </a:r>
            <a:r>
              <a:rPr lang="fr-FR" dirty="0"/>
              <a:t> </a:t>
            </a:r>
            <a:r>
              <a:rPr lang="fr-FR" dirty="0" err="1"/>
              <a:t>Unterbrechung</a:t>
            </a:r>
            <a:r>
              <a:rPr lang="fr-FR" dirty="0"/>
              <a:t> </a:t>
            </a:r>
            <a:r>
              <a:rPr lang="fr-FR" dirty="0" err="1"/>
              <a:t>möglich</a:t>
            </a:r>
            <a:r>
              <a:rPr lang="fr-FR" dirty="0"/>
              <a:t>, </a:t>
            </a:r>
          </a:p>
          <a:p>
            <a:pPr marL="0" indent="0">
              <a:buNone/>
            </a:pPr>
            <a:r>
              <a:rPr lang="fr-FR" dirty="0"/>
              <a:t>   </a:t>
            </a:r>
            <a:r>
              <a:rPr lang="fr-FR" dirty="0" err="1"/>
              <a:t>kein</a:t>
            </a:r>
            <a:r>
              <a:rPr lang="fr-FR" dirty="0"/>
              <a:t> </a:t>
            </a:r>
            <a:r>
              <a:rPr lang="fr-FR" dirty="0" err="1"/>
              <a:t>Verzicht</a:t>
            </a:r>
            <a:endParaRPr lang="fr-FR" dirty="0"/>
          </a:p>
          <a:p>
            <a:pPr marL="0" indent="0">
              <a:buNone/>
            </a:pPr>
            <a:endParaRPr lang="fr-FR" dirty="0"/>
          </a:p>
          <a:p>
            <a:r>
              <a:rPr lang="fr-FR" dirty="0" err="1"/>
              <a:t>Sanktion</a:t>
            </a:r>
            <a:r>
              <a:rPr lang="fr-FR" dirty="0"/>
              <a:t> </a:t>
            </a:r>
            <a:r>
              <a:rPr lang="fr-FR" dirty="0" err="1"/>
              <a:t>bei</a:t>
            </a:r>
            <a:r>
              <a:rPr lang="fr-FR" dirty="0"/>
              <a:t> </a:t>
            </a:r>
            <a:r>
              <a:rPr lang="fr-FR" dirty="0" err="1"/>
              <a:t>Nichtbeachtung</a:t>
            </a:r>
            <a:r>
              <a:rPr lang="fr-FR" dirty="0"/>
              <a:t>:</a:t>
            </a:r>
          </a:p>
          <a:p>
            <a:pPr>
              <a:buFont typeface="Wingdings" panose="05000000000000000000" pitchFamily="2" charset="2"/>
              <a:buChar char="Ø"/>
            </a:pPr>
            <a:r>
              <a:rPr lang="fr-FR" dirty="0"/>
              <a:t> 	</a:t>
            </a:r>
            <a:r>
              <a:rPr lang="fr-FR" dirty="0" err="1"/>
              <a:t>Klagerecht</a:t>
            </a:r>
            <a:r>
              <a:rPr lang="fr-FR" dirty="0"/>
              <a:t> </a:t>
            </a:r>
            <a:r>
              <a:rPr lang="fr-FR" dirty="0" err="1"/>
              <a:t>verloren</a:t>
            </a:r>
            <a:endParaRPr lang="fr-FR" dirty="0"/>
          </a:p>
          <a:p>
            <a:pPr>
              <a:buFont typeface="Wingdings" panose="05000000000000000000" pitchFamily="2" charset="2"/>
              <a:buChar char="Ø"/>
            </a:pPr>
            <a:r>
              <a:rPr lang="fr-FR" dirty="0"/>
              <a:t> 	</a:t>
            </a:r>
            <a:r>
              <a:rPr lang="fr-FR" dirty="0" err="1"/>
              <a:t>Klage</a:t>
            </a:r>
            <a:r>
              <a:rPr lang="fr-FR" dirty="0"/>
              <a:t> </a:t>
            </a:r>
            <a:r>
              <a:rPr lang="fr-FR" dirty="0" err="1"/>
              <a:t>unzulässig</a:t>
            </a:r>
            <a:r>
              <a:rPr lang="fr-FR" dirty="0"/>
              <a:t> (« forclusion ») </a:t>
            </a:r>
          </a:p>
          <a:p>
            <a:endParaRPr lang="fr-FR" dirty="0"/>
          </a:p>
        </p:txBody>
      </p:sp>
    </p:spTree>
    <p:extLst>
      <p:ext uri="{BB962C8B-B14F-4D97-AF65-F5344CB8AC3E}">
        <p14:creationId xmlns:p14="http://schemas.microsoft.com/office/powerpoint/2010/main" val="29032039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a:bodyPr>
          <a:lstStyle/>
          <a:p>
            <a:r>
              <a:rPr lang="fr-FR" b="1" dirty="0">
                <a:solidFill>
                  <a:schemeClr val="accent4">
                    <a:lumMod val="75000"/>
                  </a:schemeClr>
                </a:solidFill>
              </a:rPr>
              <a:t>Tipp 5: </a:t>
            </a:r>
            <a:r>
              <a:rPr lang="fr-FR" b="1" dirty="0">
                <a:solidFill>
                  <a:srgbClr val="FF0000"/>
                </a:solidFill>
              </a:rPr>
              <a:t>Kenne die </a:t>
            </a:r>
            <a:r>
              <a:rPr lang="fr-FR" b="1" dirty="0" err="1">
                <a:solidFill>
                  <a:srgbClr val="FF0000"/>
                </a:solidFill>
              </a:rPr>
              <a:t>frz</a:t>
            </a:r>
            <a:r>
              <a:rPr lang="fr-FR" b="1" dirty="0">
                <a:solidFill>
                  <a:srgbClr val="FF0000"/>
                </a:solidFill>
              </a:rPr>
              <a:t>. « Contrats-type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a:bodyPr>
          <a:lstStyle/>
          <a:p>
            <a:pPr marL="0" indent="0">
              <a:buNone/>
            </a:pPr>
            <a:endParaRPr lang="fr-FR" dirty="0"/>
          </a:p>
          <a:p>
            <a:pPr marL="0" indent="0">
              <a:buNone/>
            </a:pPr>
            <a:r>
              <a:rPr lang="fr-FR" b="1" dirty="0"/>
              <a:t>L. 1432-4 Code des transports (</a:t>
            </a:r>
            <a:r>
              <a:rPr lang="fr-FR" b="1" dirty="0" err="1"/>
              <a:t>Transportkodex</a:t>
            </a:r>
            <a:r>
              <a:rPr lang="fr-FR" b="1" dirty="0"/>
              <a:t>)</a:t>
            </a:r>
          </a:p>
          <a:p>
            <a:pPr marL="0" indent="0">
              <a:buNone/>
            </a:pPr>
            <a:endParaRPr lang="fr-FR" dirty="0"/>
          </a:p>
          <a:p>
            <a:pPr marL="0" indent="0">
              <a:buNone/>
            </a:pPr>
            <a:r>
              <a:rPr lang="de-DE" i="1" dirty="0"/>
              <a:t>„</a:t>
            </a:r>
            <a:r>
              <a:rPr lang="de-DE" b="1" i="1" dirty="0"/>
              <a:t>In Ermangelung einer schriftlichen Vereinbarung </a:t>
            </a:r>
            <a:r>
              <a:rPr lang="de-DE" i="1" dirty="0"/>
              <a:t>und unbeschadet der gesetzlichen Bestimmungen, die Verträge regeln, sind die Beziehungen zwischen den Parteien des Transportvertrags von Rechts wegen so, wie sie </a:t>
            </a:r>
            <a:r>
              <a:rPr lang="de-DE" b="1" i="1" dirty="0"/>
              <a:t>in den Standardverträgen nach Abschnitt 3, festgelegt </a:t>
            </a:r>
            <a:r>
              <a:rPr lang="de-DE" i="1" dirty="0"/>
              <a:t>sind“.</a:t>
            </a:r>
            <a:endParaRPr lang="fr-FR" i="1" dirty="0"/>
          </a:p>
          <a:p>
            <a:pPr marL="0" indent="0">
              <a:buNone/>
            </a:pPr>
            <a:endParaRPr lang="fr-FR" dirty="0"/>
          </a:p>
          <a:p>
            <a:pPr marL="0" indent="0">
              <a:buNone/>
            </a:pPr>
            <a:endParaRPr lang="fr-FR" dirty="0"/>
          </a:p>
          <a:p>
            <a:pPr marL="0" indent="0">
              <a:buNone/>
            </a:pPr>
            <a:endParaRPr lang="fr-FR" dirty="0" err="1"/>
          </a:p>
        </p:txBody>
      </p:sp>
    </p:spTree>
    <p:extLst>
      <p:ext uri="{BB962C8B-B14F-4D97-AF65-F5344CB8AC3E}">
        <p14:creationId xmlns:p14="http://schemas.microsoft.com/office/powerpoint/2010/main" val="2240552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a:bodyPr>
          <a:lstStyle/>
          <a:p>
            <a:r>
              <a:rPr lang="fr-FR" b="1" dirty="0">
                <a:solidFill>
                  <a:schemeClr val="accent4">
                    <a:lumMod val="75000"/>
                  </a:schemeClr>
                </a:solidFill>
              </a:rPr>
              <a:t>Tipp 5: </a:t>
            </a:r>
            <a:r>
              <a:rPr lang="fr-FR" b="1" dirty="0">
                <a:solidFill>
                  <a:srgbClr val="FF0000"/>
                </a:solidFill>
              </a:rPr>
              <a:t>Kenne die </a:t>
            </a:r>
            <a:r>
              <a:rPr lang="fr-FR" b="1" dirty="0" err="1">
                <a:solidFill>
                  <a:srgbClr val="FF0000"/>
                </a:solidFill>
              </a:rPr>
              <a:t>frz</a:t>
            </a:r>
            <a:r>
              <a:rPr lang="fr-FR" b="1" dirty="0">
                <a:solidFill>
                  <a:srgbClr val="FF0000"/>
                </a:solidFill>
              </a:rPr>
              <a:t>. « Contrats-type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85000" lnSpcReduction="20000"/>
          </a:bodyPr>
          <a:lstStyle/>
          <a:p>
            <a:pPr marL="0" indent="0">
              <a:buNone/>
            </a:pPr>
            <a:endParaRPr lang="fr-FR" dirty="0"/>
          </a:p>
          <a:p>
            <a:pPr marL="0" indent="0">
              <a:buNone/>
            </a:pPr>
            <a:r>
              <a:rPr lang="fr-FR" dirty="0" err="1"/>
              <a:t>Aktuell</a:t>
            </a:r>
            <a:r>
              <a:rPr lang="fr-FR" dirty="0"/>
              <a:t> ca. 10 </a:t>
            </a:r>
            <a:r>
              <a:rPr lang="fr-FR" dirty="0" err="1"/>
              <a:t>Standardverträge</a:t>
            </a:r>
            <a:r>
              <a:rPr lang="fr-FR" dirty="0"/>
              <a:t> (« contrats-type »)</a:t>
            </a:r>
          </a:p>
          <a:p>
            <a:pPr marL="0" indent="0">
              <a:buNone/>
            </a:pPr>
            <a:endParaRPr lang="fr-FR" dirty="0"/>
          </a:p>
          <a:p>
            <a:r>
              <a:rPr lang="de-DE" dirty="0">
                <a:solidFill>
                  <a:schemeClr val="accent1"/>
                </a:solidFill>
                <a:hlinkClick r:id="rId2">
                  <a:extLst>
                    <a:ext uri="{A12FA001-AC4F-418D-AE19-62706E023703}">
                      <ahyp:hlinkClr xmlns:ahyp="http://schemas.microsoft.com/office/drawing/2018/hyperlinkcolor" val="tx"/>
                    </a:ext>
                  </a:extLst>
                </a:hlinkClick>
              </a:rPr>
              <a:t>Standardvertrag "Allgemeines Frachtgut" (Unterscheidung mehr/weniger als 3 Tonnen)</a:t>
            </a:r>
            <a:endParaRPr lang="de-DE" dirty="0">
              <a:solidFill>
                <a:schemeClr val="accent1"/>
              </a:solidFill>
            </a:endParaRPr>
          </a:p>
          <a:p>
            <a:r>
              <a:rPr lang="de-DE" dirty="0">
                <a:hlinkClick r:id="rId3"/>
              </a:rPr>
              <a:t>Standardvertrag für temperaturgeführte Transporte</a:t>
            </a:r>
            <a:endParaRPr lang="de-DE" dirty="0"/>
          </a:p>
          <a:p>
            <a:r>
              <a:rPr lang="de-DE" dirty="0">
                <a:hlinkClick r:id="rId4"/>
              </a:rPr>
              <a:t>Standardvertrag Tankwagen </a:t>
            </a:r>
            <a:endParaRPr lang="de-DE" dirty="0"/>
          </a:p>
          <a:p>
            <a:r>
              <a:rPr lang="de-DE" dirty="0">
                <a:hlinkClick r:id="rId5"/>
              </a:rPr>
              <a:t>Standardvertrag Sondertransporte </a:t>
            </a:r>
            <a:endParaRPr lang="de-DE" dirty="0"/>
          </a:p>
          <a:p>
            <a:r>
              <a:rPr lang="de-DE" dirty="0">
                <a:hlinkClick r:id="rId6"/>
              </a:rPr>
              <a:t>Standardvertrag Tiertransporte</a:t>
            </a:r>
            <a:endParaRPr lang="de-DE" dirty="0"/>
          </a:p>
          <a:p>
            <a:r>
              <a:rPr lang="de-DE" dirty="0">
                <a:hlinkClick r:id="rId7"/>
              </a:rPr>
              <a:t>Standardvertrag Transport </a:t>
            </a:r>
            <a:r>
              <a:rPr lang="fr-FR" dirty="0" err="1">
                <a:hlinkClick r:id="rId7"/>
              </a:rPr>
              <a:t>Neufahrzeuge</a:t>
            </a:r>
            <a:endParaRPr lang="fr-FR" dirty="0"/>
          </a:p>
          <a:p>
            <a:r>
              <a:rPr lang="fr-FR" dirty="0">
                <a:hlinkClick r:id="rId8"/>
              </a:rPr>
              <a:t>Standardvertrag </a:t>
            </a:r>
            <a:r>
              <a:rPr lang="fr-FR" dirty="0" err="1">
                <a:hlinkClick r:id="rId8"/>
              </a:rPr>
              <a:t>Spediteure</a:t>
            </a:r>
            <a:r>
              <a:rPr lang="fr-FR" dirty="0">
                <a:hlinkClick r:id="rId8"/>
              </a:rPr>
              <a:t> (« commissionnaire de transport ») </a:t>
            </a:r>
            <a:endParaRPr lang="fr-FR" dirty="0"/>
          </a:p>
          <a:p>
            <a:r>
              <a:rPr lang="fr-FR" dirty="0">
                <a:hlinkClick r:id="rId9"/>
              </a:rPr>
              <a:t>Standardvertrag </a:t>
            </a:r>
            <a:r>
              <a:rPr lang="fr-FR" dirty="0" err="1">
                <a:hlinkClick r:id="rId9"/>
              </a:rPr>
              <a:t>Subfrächter</a:t>
            </a:r>
            <a:r>
              <a:rPr lang="fr-FR" dirty="0">
                <a:hlinkClick r:id="rId9"/>
              </a:rPr>
              <a:t>/</a:t>
            </a:r>
            <a:r>
              <a:rPr lang="fr-FR" dirty="0" err="1">
                <a:hlinkClick r:id="rId9"/>
              </a:rPr>
              <a:t>Untervermittlung</a:t>
            </a:r>
            <a:r>
              <a:rPr lang="fr-FR" dirty="0">
                <a:hlinkClick r:id="rId9"/>
              </a:rPr>
              <a:t> Transporte</a:t>
            </a:r>
            <a:endParaRPr lang="fr-FR" dirty="0"/>
          </a:p>
          <a:p>
            <a:pPr marL="0" indent="0">
              <a:buNone/>
            </a:pPr>
            <a:endParaRPr lang="fr-FR" dirty="0" err="1"/>
          </a:p>
        </p:txBody>
      </p:sp>
    </p:spTree>
    <p:extLst>
      <p:ext uri="{BB962C8B-B14F-4D97-AF65-F5344CB8AC3E}">
        <p14:creationId xmlns:p14="http://schemas.microsoft.com/office/powerpoint/2010/main" val="1102607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a:bodyPr>
          <a:lstStyle/>
          <a:p>
            <a:r>
              <a:rPr lang="fr-FR" b="1" dirty="0">
                <a:solidFill>
                  <a:schemeClr val="accent4">
                    <a:lumMod val="75000"/>
                  </a:schemeClr>
                </a:solidFill>
              </a:rPr>
              <a:t>Tipp 5: </a:t>
            </a:r>
            <a:r>
              <a:rPr lang="fr-FR" b="1" dirty="0">
                <a:solidFill>
                  <a:srgbClr val="FF0000"/>
                </a:solidFill>
              </a:rPr>
              <a:t>Kenne die </a:t>
            </a:r>
            <a:r>
              <a:rPr lang="fr-FR" b="1" dirty="0" err="1">
                <a:solidFill>
                  <a:srgbClr val="FF0000"/>
                </a:solidFill>
              </a:rPr>
              <a:t>frz</a:t>
            </a:r>
            <a:r>
              <a:rPr lang="fr-FR" b="1" dirty="0">
                <a:solidFill>
                  <a:srgbClr val="FF0000"/>
                </a:solidFill>
              </a:rPr>
              <a:t>. « Contrats-type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92500" lnSpcReduction="10000"/>
          </a:bodyPr>
          <a:lstStyle/>
          <a:p>
            <a:pPr marL="0" indent="0">
              <a:buNone/>
            </a:pPr>
            <a:endParaRPr lang="fr-FR" dirty="0"/>
          </a:p>
          <a:p>
            <a:pPr marL="0" indent="0">
              <a:buNone/>
            </a:pPr>
            <a:r>
              <a:rPr lang="fr-FR" dirty="0"/>
              <a:t>« </a:t>
            </a:r>
            <a:r>
              <a:rPr lang="fr-FR" b="1" dirty="0"/>
              <a:t>Contrats-types » (</a:t>
            </a:r>
            <a:r>
              <a:rPr lang="fr-FR" b="1" dirty="0" err="1"/>
              <a:t>Standardverträge</a:t>
            </a:r>
            <a:r>
              <a:rPr lang="fr-FR" b="1" dirty="0"/>
              <a:t>) </a:t>
            </a:r>
            <a:r>
              <a:rPr lang="fr-FR" b="1" dirty="0" err="1"/>
              <a:t>finden</a:t>
            </a:r>
            <a:r>
              <a:rPr lang="fr-FR" b="1" dirty="0"/>
              <a:t> </a:t>
            </a:r>
            <a:r>
              <a:rPr lang="fr-FR" b="1" dirty="0" err="1"/>
              <a:t>Anwendung</a:t>
            </a:r>
            <a:r>
              <a:rPr lang="fr-FR" b="1" dirty="0"/>
              <a:t> </a:t>
            </a:r>
            <a:r>
              <a:rPr lang="fr-FR" b="1" dirty="0" err="1"/>
              <a:t>wenn</a:t>
            </a:r>
            <a:r>
              <a:rPr lang="fr-FR" dirty="0"/>
              <a:t>:</a:t>
            </a:r>
          </a:p>
          <a:p>
            <a:pPr marL="0" indent="0">
              <a:buNone/>
            </a:pPr>
            <a:endParaRPr lang="fr-FR" dirty="0"/>
          </a:p>
          <a:p>
            <a:r>
              <a:rPr lang="de-DE" dirty="0"/>
              <a:t>die Parteien nichts vereinbart haben ;</a:t>
            </a:r>
          </a:p>
          <a:p>
            <a:r>
              <a:rPr lang="de-DE" dirty="0"/>
              <a:t>ihre Vereinbarungen rein mündlich geblieben sind ;</a:t>
            </a:r>
          </a:p>
          <a:p>
            <a:r>
              <a:rPr lang="de-DE" dirty="0"/>
              <a:t>ihre schriftliche Vereinbarung die oder einen der in Artikel L. 1432-2 des Transportgesetzes genannten Punkte nicht regelt;</a:t>
            </a:r>
          </a:p>
          <a:p>
            <a:r>
              <a:rPr lang="de-DE" dirty="0"/>
              <a:t>ihre schriftliche Vereinbarung ganz oder teilweise nichtig ist, da sie Klauseln enthält, die gegen Bestimmungen der öffentlichen Ordnung verstoßen;</a:t>
            </a:r>
          </a:p>
          <a:p>
            <a:r>
              <a:rPr lang="de-DE" dirty="0"/>
              <a:t>es unmöglich ist, die Bedeutung einer "unklaren" Bestimmung in der Vereinbarung zu erkennen.</a:t>
            </a:r>
            <a:endParaRPr lang="fr-FR" dirty="0"/>
          </a:p>
        </p:txBody>
      </p:sp>
    </p:spTree>
    <p:extLst>
      <p:ext uri="{BB962C8B-B14F-4D97-AF65-F5344CB8AC3E}">
        <p14:creationId xmlns:p14="http://schemas.microsoft.com/office/powerpoint/2010/main" val="2360589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a:bodyPr>
          <a:lstStyle/>
          <a:p>
            <a:r>
              <a:rPr lang="fr-FR" b="1" dirty="0">
                <a:solidFill>
                  <a:schemeClr val="accent4">
                    <a:lumMod val="75000"/>
                  </a:schemeClr>
                </a:solidFill>
              </a:rPr>
              <a:t>Tipp 5: </a:t>
            </a:r>
            <a:r>
              <a:rPr lang="fr-FR" b="1" dirty="0">
                <a:solidFill>
                  <a:srgbClr val="FF0000"/>
                </a:solidFill>
              </a:rPr>
              <a:t>Kenne die </a:t>
            </a:r>
            <a:r>
              <a:rPr lang="fr-FR" b="1" dirty="0" err="1">
                <a:solidFill>
                  <a:srgbClr val="FF0000"/>
                </a:solidFill>
              </a:rPr>
              <a:t>frz</a:t>
            </a:r>
            <a:r>
              <a:rPr lang="fr-FR" b="1" dirty="0">
                <a:solidFill>
                  <a:srgbClr val="FF0000"/>
                </a:solidFill>
              </a:rPr>
              <a:t>. « Contrats-type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92500" lnSpcReduction="20000"/>
          </a:bodyPr>
          <a:lstStyle/>
          <a:p>
            <a:pPr marL="0" indent="0">
              <a:buNone/>
            </a:pPr>
            <a:endParaRPr lang="fr-FR" b="1" dirty="0"/>
          </a:p>
          <a:p>
            <a:pPr marL="0" indent="0">
              <a:buNone/>
            </a:pPr>
            <a:r>
              <a:rPr lang="fr-FR" b="1" dirty="0"/>
              <a:t>Im </a:t>
            </a:r>
            <a:r>
              <a:rPr lang="fr-FR" b="1" dirty="0" err="1"/>
              <a:t>Fokus</a:t>
            </a:r>
            <a:r>
              <a:rPr lang="fr-FR" b="1" dirty="0"/>
              <a:t>: </a:t>
            </a:r>
            <a:r>
              <a:rPr lang="de-DE" b="1" dirty="0"/>
              <a:t>Standardvertrag "Allgemeines Frachtgut " </a:t>
            </a:r>
          </a:p>
          <a:p>
            <a:pPr marL="0" indent="0">
              <a:buNone/>
            </a:pPr>
            <a:endParaRPr lang="de-DE" b="1" u="sng" dirty="0"/>
          </a:p>
          <a:p>
            <a:pPr marL="0" indent="0">
              <a:buNone/>
            </a:pPr>
            <a:r>
              <a:rPr lang="de-DE" b="1" u="sng" dirty="0"/>
              <a:t>Verladen/Ladungssicherung/Verstauen/Abladen  (Artikel 7)</a:t>
            </a:r>
          </a:p>
          <a:p>
            <a:pPr marL="0" indent="0">
              <a:buNone/>
            </a:pPr>
            <a:endParaRPr lang="de-DE" b="1" dirty="0"/>
          </a:p>
          <a:p>
            <a:pPr marL="0" indent="0">
              <a:buNone/>
            </a:pPr>
            <a:r>
              <a:rPr lang="de-DE" b="1" dirty="0"/>
              <a:t>Sendungen mehr als 3 Tonnen:</a:t>
            </a:r>
          </a:p>
          <a:p>
            <a:pPr marL="0" indent="0">
              <a:buNone/>
            </a:pPr>
            <a:r>
              <a:rPr lang="de-DE" dirty="0"/>
              <a:t>Unter der Verantwortung des Absenders/Empfängers</a:t>
            </a:r>
          </a:p>
          <a:p>
            <a:pPr marL="0" indent="0">
              <a:buNone/>
            </a:pPr>
            <a:r>
              <a:rPr lang="de-DE" dirty="0"/>
              <a:t>(Frachtführer </a:t>
            </a:r>
            <a:r>
              <a:rPr lang="de-DE" dirty="0" err="1"/>
              <a:t>evtl</a:t>
            </a:r>
            <a:r>
              <a:rPr lang="de-DE" dirty="0"/>
              <a:t> als Gehilfe, nur offene Mängel muss er rügen)</a:t>
            </a:r>
          </a:p>
          <a:p>
            <a:pPr marL="0" indent="0">
              <a:buNone/>
            </a:pPr>
            <a:endParaRPr lang="de-DE" b="1" dirty="0"/>
          </a:p>
          <a:p>
            <a:pPr marL="0" indent="0">
              <a:buNone/>
            </a:pPr>
            <a:r>
              <a:rPr lang="de-DE" b="1" dirty="0"/>
              <a:t>Sendungen weniger als 3 Tonnen:</a:t>
            </a:r>
          </a:p>
          <a:p>
            <a:pPr marL="0" indent="0">
              <a:buNone/>
            </a:pPr>
            <a:r>
              <a:rPr lang="de-DE" dirty="0"/>
              <a:t>Unter der Verantwortung des Frachtführers </a:t>
            </a:r>
          </a:p>
          <a:p>
            <a:pPr marL="0" indent="0">
              <a:buNone/>
            </a:pPr>
            <a:endParaRPr lang="de-DE" b="1" dirty="0"/>
          </a:p>
        </p:txBody>
      </p:sp>
    </p:spTree>
    <p:extLst>
      <p:ext uri="{BB962C8B-B14F-4D97-AF65-F5344CB8AC3E}">
        <p14:creationId xmlns:p14="http://schemas.microsoft.com/office/powerpoint/2010/main" val="40076585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a:bodyPr>
          <a:lstStyle/>
          <a:p>
            <a:r>
              <a:rPr lang="fr-FR" b="1" dirty="0">
                <a:solidFill>
                  <a:schemeClr val="accent4">
                    <a:lumMod val="75000"/>
                  </a:schemeClr>
                </a:solidFill>
              </a:rPr>
              <a:t>Tipp 5: </a:t>
            </a:r>
            <a:r>
              <a:rPr lang="fr-FR" b="1" dirty="0">
                <a:solidFill>
                  <a:srgbClr val="FF0000"/>
                </a:solidFill>
              </a:rPr>
              <a:t>Kenne die </a:t>
            </a:r>
            <a:r>
              <a:rPr lang="fr-FR" b="1" dirty="0" err="1">
                <a:solidFill>
                  <a:srgbClr val="FF0000"/>
                </a:solidFill>
              </a:rPr>
              <a:t>frz</a:t>
            </a:r>
            <a:r>
              <a:rPr lang="fr-FR" b="1" dirty="0">
                <a:solidFill>
                  <a:srgbClr val="FF0000"/>
                </a:solidFill>
              </a:rPr>
              <a:t>. « Contrats-type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676275" y="1514168"/>
            <a:ext cx="10515600" cy="5096182"/>
          </a:xfrm>
        </p:spPr>
        <p:txBody>
          <a:bodyPr>
            <a:normAutofit fontScale="40000" lnSpcReduction="20000"/>
          </a:bodyPr>
          <a:lstStyle/>
          <a:p>
            <a:pPr marL="0" indent="0">
              <a:buNone/>
            </a:pPr>
            <a:endParaRPr lang="fr-FR" b="1" dirty="0"/>
          </a:p>
          <a:p>
            <a:pPr marL="0" indent="0">
              <a:buNone/>
            </a:pPr>
            <a:r>
              <a:rPr lang="fr-FR" sz="6000" b="1" dirty="0"/>
              <a:t>Im </a:t>
            </a:r>
            <a:r>
              <a:rPr lang="fr-FR" sz="6000" b="1" dirty="0" err="1"/>
              <a:t>Fokus</a:t>
            </a:r>
            <a:r>
              <a:rPr lang="fr-FR" sz="6000" b="1" dirty="0"/>
              <a:t>: </a:t>
            </a:r>
            <a:r>
              <a:rPr lang="de-DE" sz="6000" b="1" dirty="0"/>
              <a:t>Standardvertrag "Allgemeines Frachtgut " </a:t>
            </a:r>
          </a:p>
          <a:p>
            <a:pPr marL="0" indent="0">
              <a:buNone/>
            </a:pPr>
            <a:endParaRPr lang="de-DE" sz="6000" b="1" dirty="0"/>
          </a:p>
          <a:p>
            <a:pPr marL="0" indent="0">
              <a:buNone/>
            </a:pPr>
            <a:r>
              <a:rPr lang="de-DE" sz="6000" b="1" u="sng" dirty="0"/>
              <a:t>Haftungshöchstgrenzen (Artikel 22.1 „neu“ seit 2017 )</a:t>
            </a:r>
          </a:p>
          <a:p>
            <a:pPr marL="0" indent="0">
              <a:buNone/>
            </a:pPr>
            <a:endParaRPr lang="de-DE" sz="6000" b="1" dirty="0"/>
          </a:p>
          <a:p>
            <a:pPr marL="0" indent="0">
              <a:buNone/>
            </a:pPr>
            <a:r>
              <a:rPr lang="de-DE" sz="6000" b="1" dirty="0"/>
              <a:t>Sendungen mehr als 3 Tonnen:</a:t>
            </a:r>
          </a:p>
          <a:p>
            <a:pPr marL="0" indent="0">
              <a:buNone/>
            </a:pPr>
            <a:r>
              <a:rPr lang="de-DE" sz="6000" dirty="0"/>
              <a:t>20 €/Kg Bruttogewicht fehlender oder beschädigter Güter aber maximal Gewicht der Gesamtladung in Tonnen x 3200 €.</a:t>
            </a:r>
          </a:p>
          <a:p>
            <a:pPr marL="0" indent="0">
              <a:buNone/>
            </a:pPr>
            <a:endParaRPr lang="de-DE" sz="6000" b="1" dirty="0"/>
          </a:p>
          <a:p>
            <a:pPr marL="0" indent="0">
              <a:buNone/>
            </a:pPr>
            <a:r>
              <a:rPr lang="de-DE" sz="6000" b="1" dirty="0"/>
              <a:t>Sendungen unter 3 Tonnen:</a:t>
            </a:r>
          </a:p>
          <a:p>
            <a:pPr marL="0" indent="0">
              <a:buNone/>
            </a:pPr>
            <a:r>
              <a:rPr lang="de-DE" sz="6000" dirty="0"/>
              <a:t>33 €/Kg Bruttogewicht fehlender oder beschädigter Güter aber maximal 1.000 €/Ladeeinheit (Palette/</a:t>
            </a:r>
            <a:r>
              <a:rPr lang="de-DE" sz="6000" dirty="0" err="1"/>
              <a:t>Colis</a:t>
            </a:r>
            <a:r>
              <a:rPr lang="de-DE" sz="6000" dirty="0"/>
              <a:t>/Packstück/</a:t>
            </a:r>
            <a:r>
              <a:rPr lang="de-DE" sz="6000" dirty="0" err="1"/>
              <a:t>z.Bsp</a:t>
            </a:r>
            <a:r>
              <a:rPr lang="de-DE" sz="6000" dirty="0"/>
              <a:t> Helikopter = Ladeeinheit)</a:t>
            </a:r>
          </a:p>
          <a:p>
            <a:pPr marL="0" indent="0">
              <a:buNone/>
            </a:pPr>
            <a:endParaRPr lang="de-DE" sz="6000" b="1" dirty="0"/>
          </a:p>
          <a:p>
            <a:pPr marL="0" indent="0">
              <a:buNone/>
            </a:pPr>
            <a:r>
              <a:rPr lang="de-DE" sz="6000" b="1" dirty="0"/>
              <a:t>+ UTI (Container): 2875 € </a:t>
            </a:r>
            <a:r>
              <a:rPr lang="de-DE" sz="6000" b="1" dirty="0" err="1"/>
              <a:t>max</a:t>
            </a:r>
            <a:r>
              <a:rPr lang="de-DE" sz="6000" b="1" dirty="0"/>
              <a:t> wenn beschädigt</a:t>
            </a:r>
          </a:p>
          <a:p>
            <a:pPr marL="0" indent="0">
              <a:buNone/>
            </a:pPr>
            <a:endParaRPr lang="de-DE" sz="4200" b="1" dirty="0"/>
          </a:p>
          <a:p>
            <a:pPr marL="0" indent="0">
              <a:buNone/>
            </a:pPr>
            <a:endParaRPr lang="de-DE" b="1" dirty="0"/>
          </a:p>
        </p:txBody>
      </p:sp>
    </p:spTree>
    <p:extLst>
      <p:ext uri="{BB962C8B-B14F-4D97-AF65-F5344CB8AC3E}">
        <p14:creationId xmlns:p14="http://schemas.microsoft.com/office/powerpoint/2010/main" val="1938032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a:bodyPr>
          <a:lstStyle/>
          <a:p>
            <a:r>
              <a:rPr lang="fr-FR" b="1" dirty="0">
                <a:solidFill>
                  <a:schemeClr val="accent4">
                    <a:lumMod val="75000"/>
                  </a:schemeClr>
                </a:solidFill>
              </a:rPr>
              <a:t>Tipp 5: </a:t>
            </a:r>
            <a:r>
              <a:rPr lang="fr-FR" b="1" dirty="0">
                <a:solidFill>
                  <a:srgbClr val="FF0000"/>
                </a:solidFill>
              </a:rPr>
              <a:t>Kenne die </a:t>
            </a:r>
            <a:r>
              <a:rPr lang="fr-FR" b="1" dirty="0" err="1">
                <a:solidFill>
                  <a:srgbClr val="FF0000"/>
                </a:solidFill>
              </a:rPr>
              <a:t>frz</a:t>
            </a:r>
            <a:r>
              <a:rPr lang="fr-FR" b="1" dirty="0">
                <a:solidFill>
                  <a:srgbClr val="FF0000"/>
                </a:solidFill>
              </a:rPr>
              <a:t>. « Contrats-type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lnSpcReduction="10000"/>
          </a:bodyPr>
          <a:lstStyle/>
          <a:p>
            <a:pPr marL="0" indent="0">
              <a:buNone/>
            </a:pPr>
            <a:r>
              <a:rPr lang="fr-FR" b="1" dirty="0"/>
              <a:t>Im </a:t>
            </a:r>
            <a:r>
              <a:rPr lang="fr-FR" b="1" dirty="0" err="1"/>
              <a:t>Fokus</a:t>
            </a:r>
            <a:r>
              <a:rPr lang="fr-FR" b="1" dirty="0"/>
              <a:t>: </a:t>
            </a:r>
            <a:r>
              <a:rPr lang="de-DE" b="1" dirty="0"/>
              <a:t>Standardvertrag "Allgemeines Frachtgut " </a:t>
            </a:r>
          </a:p>
          <a:p>
            <a:pPr marL="0" indent="0">
              <a:buNone/>
            </a:pPr>
            <a:endParaRPr lang="de-DE" b="1" u="sng" dirty="0"/>
          </a:p>
          <a:p>
            <a:pPr marL="0" indent="0">
              <a:buNone/>
            </a:pPr>
            <a:r>
              <a:rPr lang="de-DE" b="1" u="sng" dirty="0"/>
              <a:t>Kündigungsfrist bei unbefristeten Transportverträgen (Artikel 26)</a:t>
            </a:r>
          </a:p>
          <a:p>
            <a:r>
              <a:rPr lang="de-DE" dirty="0"/>
              <a:t>Ein Monat wenn &lt; 6 Monate;</a:t>
            </a:r>
          </a:p>
          <a:p>
            <a:r>
              <a:rPr lang="de-DE" dirty="0"/>
              <a:t>Zwei Monate für 6 Monate bis 1 Jahr;</a:t>
            </a:r>
          </a:p>
          <a:p>
            <a:r>
              <a:rPr lang="de-DE" dirty="0"/>
              <a:t>Drei Monate für 1 Jahr bis 3 Jahre;</a:t>
            </a:r>
          </a:p>
          <a:p>
            <a:pPr>
              <a:lnSpc>
                <a:spcPct val="100000"/>
              </a:lnSpc>
            </a:pPr>
            <a:r>
              <a:rPr lang="de-DE" dirty="0"/>
              <a:t>Vier Monate &gt; 3 Jahre plus eine Woche für jedes weitere volle Jahr bis zu einer Obergrenze von sechs Monaten.</a:t>
            </a:r>
          </a:p>
          <a:p>
            <a:pPr marL="0" indent="0">
              <a:buNone/>
            </a:pPr>
            <a:endParaRPr lang="de-DE" b="1" dirty="0"/>
          </a:p>
          <a:p>
            <a:pPr marL="0" indent="0">
              <a:buNone/>
            </a:pPr>
            <a:r>
              <a:rPr lang="de-DE" b="1" dirty="0"/>
              <a:t>Volumen muss während Kündigungsfrist aufrecht erhalten bleiben !</a:t>
            </a:r>
          </a:p>
          <a:p>
            <a:pPr marL="0" indent="0">
              <a:buNone/>
            </a:pPr>
            <a:endParaRPr lang="de-DE" b="1" dirty="0"/>
          </a:p>
        </p:txBody>
      </p:sp>
    </p:spTree>
    <p:extLst>
      <p:ext uri="{BB962C8B-B14F-4D97-AF65-F5344CB8AC3E}">
        <p14:creationId xmlns:p14="http://schemas.microsoft.com/office/powerpoint/2010/main" val="3421921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8C937E-F82B-272B-D7F3-013CCB297A7A}"/>
              </a:ext>
            </a:extLst>
          </p:cNvPr>
          <p:cNvSpPr>
            <a:spLocks noGrp="1"/>
          </p:cNvSpPr>
          <p:nvPr>
            <p:ph type="title"/>
          </p:nvPr>
        </p:nvSpPr>
        <p:spPr/>
        <p:txBody>
          <a:bodyPr/>
          <a:lstStyle/>
          <a:p>
            <a:r>
              <a:rPr lang="fr-FR" b="1" dirty="0" err="1">
                <a:solidFill>
                  <a:srgbClr val="FF0000"/>
                </a:solidFill>
              </a:rPr>
              <a:t>Was</a:t>
            </a:r>
            <a:r>
              <a:rPr lang="fr-FR" b="1" dirty="0">
                <a:solidFill>
                  <a:srgbClr val="FF0000"/>
                </a:solidFill>
              </a:rPr>
              <a:t> </a:t>
            </a:r>
            <a:r>
              <a:rPr lang="fr-FR" b="1" dirty="0" err="1">
                <a:solidFill>
                  <a:srgbClr val="FF0000"/>
                </a:solidFill>
              </a:rPr>
              <a:t>erwartet</a:t>
            </a:r>
            <a:r>
              <a:rPr lang="fr-FR" b="1" dirty="0">
                <a:solidFill>
                  <a:srgbClr val="FF0000"/>
                </a:solidFill>
              </a:rPr>
              <a:t> </a:t>
            </a:r>
            <a:r>
              <a:rPr lang="fr-FR" b="1" dirty="0" err="1">
                <a:solidFill>
                  <a:srgbClr val="FF0000"/>
                </a:solidFill>
              </a:rPr>
              <a:t>Sie</a:t>
            </a:r>
            <a:r>
              <a:rPr lang="fr-FR" b="1" dirty="0">
                <a:solidFill>
                  <a:srgbClr val="FF0000"/>
                </a:solidFill>
              </a:rPr>
              <a:t>? </a:t>
            </a:r>
          </a:p>
        </p:txBody>
      </p:sp>
      <p:sp>
        <p:nvSpPr>
          <p:cNvPr id="3" name="Espace réservé du contenu 2">
            <a:extLst>
              <a:ext uri="{FF2B5EF4-FFF2-40B4-BE49-F238E27FC236}">
                <a16:creationId xmlns:a16="http://schemas.microsoft.com/office/drawing/2014/main" id="{F906AECE-348C-AEBF-7ED9-E79C296E4346}"/>
              </a:ext>
            </a:extLst>
          </p:cNvPr>
          <p:cNvSpPr>
            <a:spLocks noGrp="1"/>
          </p:cNvSpPr>
          <p:nvPr>
            <p:ph sz="half" idx="1"/>
          </p:nvPr>
        </p:nvSpPr>
        <p:spPr>
          <a:xfrm>
            <a:off x="523875" y="1690688"/>
            <a:ext cx="10582275" cy="4872037"/>
          </a:xfrm>
        </p:spPr>
        <p:txBody>
          <a:bodyPr>
            <a:noAutofit/>
          </a:bodyPr>
          <a:lstStyle/>
          <a:p>
            <a:r>
              <a:rPr lang="fr-FR" sz="2400" b="1" dirty="0">
                <a:solidFill>
                  <a:schemeClr val="accent4">
                    <a:lumMod val="75000"/>
                  </a:schemeClr>
                </a:solidFill>
              </a:rPr>
              <a:t>Tipp 1: </a:t>
            </a:r>
            <a:r>
              <a:rPr lang="fr-FR" sz="2400" b="1" dirty="0" err="1"/>
              <a:t>Zähle</a:t>
            </a:r>
            <a:r>
              <a:rPr lang="fr-FR" sz="2400" b="1" dirty="0"/>
              <a:t> </a:t>
            </a:r>
            <a:r>
              <a:rPr lang="fr-FR" sz="2400" b="1" dirty="0" err="1"/>
              <a:t>nicht</a:t>
            </a:r>
            <a:r>
              <a:rPr lang="fr-FR" sz="2400" b="1" dirty="0"/>
              <a:t> </a:t>
            </a:r>
            <a:r>
              <a:rPr lang="fr-FR" sz="2400" b="1" dirty="0" err="1"/>
              <a:t>auf</a:t>
            </a:r>
            <a:r>
              <a:rPr lang="fr-FR" sz="2400" b="1" dirty="0"/>
              <a:t> die </a:t>
            </a:r>
            <a:r>
              <a:rPr lang="fr-FR" sz="2400" b="1" dirty="0" err="1"/>
              <a:t>frz</a:t>
            </a:r>
            <a:r>
              <a:rPr lang="fr-FR" sz="2400" b="1" dirty="0"/>
              <a:t>. </a:t>
            </a:r>
            <a:r>
              <a:rPr lang="fr-FR" sz="2400" b="1" dirty="0" err="1"/>
              <a:t>Strafakte</a:t>
            </a:r>
            <a:r>
              <a:rPr lang="fr-FR" sz="2400" b="1" dirty="0"/>
              <a:t>!</a:t>
            </a:r>
          </a:p>
          <a:p>
            <a:r>
              <a:rPr lang="fr-FR" sz="2400" b="1" dirty="0">
                <a:solidFill>
                  <a:schemeClr val="accent4">
                    <a:lumMod val="75000"/>
                  </a:schemeClr>
                </a:solidFill>
              </a:rPr>
              <a:t>Tipp 2: </a:t>
            </a:r>
            <a:r>
              <a:rPr lang="fr-FR" sz="2400" b="1" dirty="0" err="1"/>
              <a:t>Wahre</a:t>
            </a:r>
            <a:r>
              <a:rPr lang="fr-FR" sz="2400" b="1" dirty="0"/>
              <a:t> die </a:t>
            </a:r>
            <a:r>
              <a:rPr lang="fr-FR" sz="2400" b="1" dirty="0" err="1"/>
              <a:t>Verjährungsfrist</a:t>
            </a:r>
            <a:r>
              <a:rPr lang="fr-FR" sz="2400" b="1" dirty="0"/>
              <a:t>!</a:t>
            </a:r>
          </a:p>
          <a:p>
            <a:r>
              <a:rPr lang="fr-FR" sz="2400" b="1" dirty="0">
                <a:solidFill>
                  <a:schemeClr val="accent4">
                    <a:lumMod val="75000"/>
                  </a:schemeClr>
                </a:solidFill>
              </a:rPr>
              <a:t>Tipp 3: </a:t>
            </a:r>
            <a:r>
              <a:rPr lang="fr-FR" sz="2400" b="1" dirty="0" err="1"/>
              <a:t>Richtiger</a:t>
            </a:r>
            <a:r>
              <a:rPr lang="fr-FR" sz="2400" b="1" dirty="0"/>
              <a:t> </a:t>
            </a:r>
            <a:r>
              <a:rPr lang="fr-FR" sz="2400" b="1" dirty="0" err="1"/>
              <a:t>Umgang</a:t>
            </a:r>
            <a:r>
              <a:rPr lang="fr-FR" sz="2400" b="1" dirty="0"/>
              <a:t> mit Artikel 32-2/32-3 CMR</a:t>
            </a:r>
          </a:p>
          <a:p>
            <a:r>
              <a:rPr lang="fr-FR" sz="2400" b="1" dirty="0">
                <a:solidFill>
                  <a:schemeClr val="accent4">
                    <a:lumMod val="75000"/>
                  </a:schemeClr>
                </a:solidFill>
              </a:rPr>
              <a:t>Tipp 4: </a:t>
            </a:r>
            <a:r>
              <a:rPr lang="fr-FR" sz="2400" b="1" dirty="0"/>
              <a:t>Die </a:t>
            </a:r>
            <a:r>
              <a:rPr lang="fr-FR" sz="2400" b="1" dirty="0" err="1"/>
              <a:t>Falle</a:t>
            </a:r>
            <a:r>
              <a:rPr lang="fr-FR" sz="2400" b="1" dirty="0"/>
              <a:t> der </a:t>
            </a:r>
            <a:r>
              <a:rPr lang="fr-FR" sz="2400" b="1" dirty="0" err="1"/>
              <a:t>frz</a:t>
            </a:r>
            <a:r>
              <a:rPr lang="fr-FR" sz="2400" b="1" dirty="0"/>
              <a:t> « forclusion »</a:t>
            </a:r>
          </a:p>
          <a:p>
            <a:r>
              <a:rPr lang="fr-FR" sz="2400" b="1" dirty="0">
                <a:solidFill>
                  <a:schemeClr val="accent4">
                    <a:lumMod val="75000"/>
                  </a:schemeClr>
                </a:solidFill>
              </a:rPr>
              <a:t>Tipp 5: </a:t>
            </a:r>
            <a:r>
              <a:rPr lang="fr-FR" sz="2400" b="1" dirty="0"/>
              <a:t>Kenne die </a:t>
            </a:r>
            <a:r>
              <a:rPr lang="fr-FR" sz="2400" b="1" dirty="0" err="1"/>
              <a:t>frz</a:t>
            </a:r>
            <a:r>
              <a:rPr lang="fr-FR" sz="2400" b="1" dirty="0"/>
              <a:t>. « Contrats-type »</a:t>
            </a:r>
          </a:p>
          <a:p>
            <a:r>
              <a:rPr lang="en-US" sz="2400" b="1" dirty="0">
                <a:solidFill>
                  <a:schemeClr val="accent4">
                    <a:lumMod val="75000"/>
                  </a:schemeClr>
                </a:solidFill>
              </a:rPr>
              <a:t>Tipp 6: </a:t>
            </a:r>
            <a:r>
              <a:rPr lang="en-US" sz="2400" b="1" dirty="0"/>
              <a:t>CMR </a:t>
            </a:r>
            <a:r>
              <a:rPr lang="en-US" sz="2400" b="1" dirty="0" err="1"/>
              <a:t>Frachtbrief</a:t>
            </a:r>
            <a:r>
              <a:rPr lang="en-US" sz="2400" b="1" dirty="0"/>
              <a:t> für </a:t>
            </a:r>
            <a:r>
              <a:rPr lang="en-US" sz="2400" b="1" dirty="0" err="1"/>
              <a:t>innerfrz</a:t>
            </a:r>
            <a:r>
              <a:rPr lang="en-US" sz="2400" b="1" dirty="0"/>
              <a:t> </a:t>
            </a:r>
            <a:r>
              <a:rPr lang="en-US" sz="2400" b="1" dirty="0" err="1"/>
              <a:t>Transporte</a:t>
            </a:r>
            <a:r>
              <a:rPr lang="en-US" sz="2400" b="1" dirty="0"/>
              <a:t>?</a:t>
            </a:r>
          </a:p>
          <a:p>
            <a:r>
              <a:rPr lang="fr-FR" sz="2400" b="1" dirty="0">
                <a:solidFill>
                  <a:schemeClr val="accent4">
                    <a:lumMod val="75000"/>
                  </a:schemeClr>
                </a:solidFill>
              </a:rPr>
              <a:t>Tipp 7: </a:t>
            </a:r>
            <a:r>
              <a:rPr lang="fr-FR" sz="2400" b="1" dirty="0" err="1"/>
              <a:t>Beachte</a:t>
            </a:r>
            <a:r>
              <a:rPr lang="fr-FR" sz="2400" b="1" dirty="0"/>
              <a:t>! </a:t>
            </a:r>
            <a:r>
              <a:rPr lang="fr-FR" sz="2400" b="1" dirty="0" err="1"/>
              <a:t>Keine</a:t>
            </a:r>
            <a:r>
              <a:rPr lang="fr-FR" sz="2400" b="1" dirty="0"/>
              <a:t> </a:t>
            </a:r>
            <a:r>
              <a:rPr lang="fr-FR" sz="2400" b="1" dirty="0" err="1"/>
              <a:t>generelle</a:t>
            </a:r>
            <a:r>
              <a:rPr lang="fr-FR" sz="2400" b="1" dirty="0"/>
              <a:t> </a:t>
            </a:r>
            <a:r>
              <a:rPr lang="fr-FR" sz="2400" b="1" dirty="0" err="1"/>
              <a:t>Pflicht</a:t>
            </a:r>
            <a:r>
              <a:rPr lang="fr-FR" sz="2400" b="1" dirty="0"/>
              <a:t> </a:t>
            </a:r>
            <a:r>
              <a:rPr lang="fr-FR" sz="2400" b="1" dirty="0" err="1"/>
              <a:t>zur</a:t>
            </a:r>
            <a:r>
              <a:rPr lang="fr-FR" sz="2400" b="1" dirty="0"/>
              <a:t> </a:t>
            </a:r>
            <a:r>
              <a:rPr lang="fr-FR" sz="2400" b="1" dirty="0" err="1"/>
              <a:t>Schadensminderung</a:t>
            </a:r>
            <a:r>
              <a:rPr lang="fr-FR" sz="2400" b="1" dirty="0"/>
              <a:t> </a:t>
            </a:r>
          </a:p>
          <a:p>
            <a:r>
              <a:rPr lang="fr-FR" sz="2400" b="1" dirty="0">
                <a:solidFill>
                  <a:schemeClr val="accent4">
                    <a:lumMod val="75000"/>
                  </a:schemeClr>
                </a:solidFill>
              </a:rPr>
              <a:t>Tipp 8: </a:t>
            </a:r>
            <a:r>
              <a:rPr lang="fr-FR" sz="2400" b="1" dirty="0"/>
              <a:t>« Faute inexcusable » </a:t>
            </a:r>
            <a:r>
              <a:rPr lang="fr-FR" sz="2400" b="1" dirty="0" err="1"/>
              <a:t>Tendenz</a:t>
            </a:r>
            <a:r>
              <a:rPr lang="fr-FR" sz="2400" b="1" dirty="0"/>
              <a:t> </a:t>
            </a:r>
            <a:r>
              <a:rPr lang="fr-FR" sz="2400" b="1" dirty="0" err="1"/>
              <a:t>steigend</a:t>
            </a:r>
            <a:r>
              <a:rPr lang="fr-FR" sz="2400" b="1" dirty="0"/>
              <a:t> !</a:t>
            </a:r>
          </a:p>
          <a:p>
            <a:r>
              <a:rPr lang="fr-FR" sz="2400" b="1" dirty="0">
                <a:solidFill>
                  <a:schemeClr val="accent4">
                    <a:lumMod val="75000"/>
                  </a:schemeClr>
                </a:solidFill>
              </a:rPr>
              <a:t>Tipp 9: </a:t>
            </a:r>
            <a:r>
              <a:rPr lang="fr-FR" sz="2400" b="1" dirty="0" err="1"/>
              <a:t>Übe</a:t>
            </a:r>
            <a:r>
              <a:rPr lang="fr-FR" sz="2400" b="1" dirty="0"/>
              <a:t> </a:t>
            </a:r>
            <a:r>
              <a:rPr lang="fr-FR" sz="2400" b="1" dirty="0" err="1"/>
              <a:t>dich</a:t>
            </a:r>
            <a:r>
              <a:rPr lang="fr-FR" sz="2400" b="1" dirty="0"/>
              <a:t> in </a:t>
            </a:r>
            <a:r>
              <a:rPr lang="fr-FR" sz="2400" b="1" dirty="0" err="1"/>
              <a:t>Geduld</a:t>
            </a:r>
            <a:r>
              <a:rPr lang="fr-FR" sz="2400" b="1" dirty="0"/>
              <a:t> + </a:t>
            </a:r>
            <a:r>
              <a:rPr lang="fr-FR" sz="2400" b="1" dirty="0" err="1"/>
              <a:t>Bonustipp</a:t>
            </a:r>
            <a:r>
              <a:rPr lang="fr-FR" sz="2400" b="1" dirty="0"/>
              <a:t> - </a:t>
            </a:r>
            <a:r>
              <a:rPr lang="fr-FR" sz="2400" b="1" dirty="0" err="1">
                <a:solidFill>
                  <a:schemeClr val="accent4">
                    <a:lumMod val="75000"/>
                  </a:schemeClr>
                </a:solidFill>
              </a:rPr>
              <a:t>Tipp</a:t>
            </a:r>
            <a:r>
              <a:rPr lang="fr-FR" sz="2400" b="1" dirty="0">
                <a:solidFill>
                  <a:schemeClr val="accent4">
                    <a:lumMod val="75000"/>
                  </a:schemeClr>
                </a:solidFill>
              </a:rPr>
              <a:t> 9a</a:t>
            </a:r>
            <a:r>
              <a:rPr lang="fr-FR" sz="2400" b="1" dirty="0"/>
              <a:t>: </a:t>
            </a:r>
            <a:r>
              <a:rPr lang="fr-FR" sz="2400" b="1" dirty="0" err="1"/>
              <a:t>Handelsgerichtsbarkeit</a:t>
            </a:r>
            <a:endParaRPr lang="fr-FR" sz="2400" b="1" dirty="0"/>
          </a:p>
          <a:p>
            <a:r>
              <a:rPr lang="fr-FR" sz="2400" b="1" dirty="0">
                <a:solidFill>
                  <a:schemeClr val="accent4">
                    <a:lumMod val="75000"/>
                  </a:schemeClr>
                </a:solidFill>
              </a:rPr>
              <a:t>Tipp 10: </a:t>
            </a:r>
            <a:r>
              <a:rPr lang="fr-FR" sz="2400" b="1" dirty="0"/>
              <a:t>Der </a:t>
            </a:r>
            <a:r>
              <a:rPr lang="fr-FR" sz="2400" b="1" dirty="0" err="1"/>
              <a:t>frz</a:t>
            </a:r>
            <a:r>
              <a:rPr lang="fr-FR" sz="2400" b="1" dirty="0"/>
              <a:t>. </a:t>
            </a:r>
            <a:r>
              <a:rPr lang="fr-FR" sz="2400" b="1" dirty="0" err="1"/>
              <a:t>Anwalt</a:t>
            </a:r>
            <a:r>
              <a:rPr lang="fr-FR" sz="2400" b="1" dirty="0"/>
              <a:t>, sein </a:t>
            </a:r>
            <a:r>
              <a:rPr lang="fr-FR" sz="2400" b="1" dirty="0" err="1"/>
              <a:t>Honorar</a:t>
            </a:r>
            <a:r>
              <a:rPr lang="fr-FR" sz="2400" b="1" dirty="0"/>
              <a:t> und </a:t>
            </a:r>
            <a:r>
              <a:rPr lang="fr-FR" sz="2400" b="1" dirty="0" err="1"/>
              <a:t>das</a:t>
            </a:r>
            <a:r>
              <a:rPr lang="fr-FR" sz="2400" b="1" dirty="0"/>
              <a:t> </a:t>
            </a:r>
            <a:r>
              <a:rPr lang="fr-FR" sz="2400" b="1" dirty="0" err="1"/>
              <a:t>Leid</a:t>
            </a:r>
            <a:r>
              <a:rPr lang="fr-FR" sz="2400" b="1" dirty="0"/>
              <a:t> mit </a:t>
            </a:r>
            <a:r>
              <a:rPr lang="fr-FR" sz="2400" b="1" dirty="0" err="1"/>
              <a:t>dessen</a:t>
            </a:r>
            <a:r>
              <a:rPr lang="fr-FR" sz="2400" b="1" dirty="0"/>
              <a:t> Ersatz</a:t>
            </a:r>
          </a:p>
        </p:txBody>
      </p:sp>
    </p:spTree>
    <p:extLst>
      <p:ext uri="{BB962C8B-B14F-4D97-AF65-F5344CB8AC3E}">
        <p14:creationId xmlns:p14="http://schemas.microsoft.com/office/powerpoint/2010/main" val="995232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1001684" y="170412"/>
            <a:ext cx="10178934" cy="1328730"/>
          </a:xfrm>
        </p:spPr>
        <p:txBody>
          <a:bodyPr vert="horz" lIns="91440" tIns="45720" rIns="91440" bIns="45720" rtlCol="0" anchor="b">
            <a:normAutofit/>
          </a:bodyPr>
          <a:lstStyle/>
          <a:p>
            <a:r>
              <a:rPr lang="en-US" b="1" kern="1200" dirty="0">
                <a:solidFill>
                  <a:schemeClr val="accent4">
                    <a:lumMod val="75000"/>
                  </a:schemeClr>
                </a:solidFill>
                <a:latin typeface="+mj-lt"/>
                <a:ea typeface="+mj-ea"/>
                <a:cs typeface="+mj-cs"/>
              </a:rPr>
              <a:t>Tipp 6: </a:t>
            </a:r>
            <a:r>
              <a:rPr lang="en-US" b="1" kern="1200" dirty="0" err="1">
                <a:solidFill>
                  <a:srgbClr val="FF0000"/>
                </a:solidFill>
                <a:latin typeface="+mj-lt"/>
                <a:ea typeface="+mj-ea"/>
                <a:cs typeface="+mj-cs"/>
              </a:rPr>
              <a:t>Verwende</a:t>
            </a:r>
            <a:r>
              <a:rPr lang="en-US" b="1" kern="1200" dirty="0">
                <a:solidFill>
                  <a:srgbClr val="FF0000"/>
                </a:solidFill>
                <a:latin typeface="+mj-lt"/>
                <a:ea typeface="+mj-ea"/>
                <a:cs typeface="+mj-cs"/>
              </a:rPr>
              <a:t> </a:t>
            </a:r>
            <a:r>
              <a:rPr lang="en-US" b="1" kern="1200" dirty="0" err="1">
                <a:solidFill>
                  <a:srgbClr val="FF0000"/>
                </a:solidFill>
                <a:latin typeface="+mj-lt"/>
                <a:ea typeface="+mj-ea"/>
                <a:cs typeface="+mj-cs"/>
              </a:rPr>
              <a:t>nicht</a:t>
            </a:r>
            <a:r>
              <a:rPr lang="en-US" b="1" kern="1200" dirty="0">
                <a:solidFill>
                  <a:srgbClr val="FF0000"/>
                </a:solidFill>
                <a:latin typeface="+mj-lt"/>
                <a:ea typeface="+mj-ea"/>
                <a:cs typeface="+mj-cs"/>
              </a:rPr>
              <a:t> </a:t>
            </a:r>
            <a:r>
              <a:rPr lang="en-US" b="1" kern="1200" dirty="0" err="1">
                <a:solidFill>
                  <a:srgbClr val="FF0000"/>
                </a:solidFill>
                <a:latin typeface="+mj-lt"/>
                <a:ea typeface="+mj-ea"/>
                <a:cs typeface="+mj-cs"/>
              </a:rPr>
              <a:t>unbewusst</a:t>
            </a:r>
            <a:r>
              <a:rPr lang="en-US" b="1" kern="1200" dirty="0">
                <a:solidFill>
                  <a:srgbClr val="FF0000"/>
                </a:solidFill>
                <a:latin typeface="+mj-lt"/>
                <a:ea typeface="+mj-ea"/>
                <a:cs typeface="+mj-cs"/>
              </a:rPr>
              <a:t> </a:t>
            </a:r>
            <a:r>
              <a:rPr lang="en-US" b="1" kern="1200" dirty="0" err="1">
                <a:solidFill>
                  <a:srgbClr val="FF0000"/>
                </a:solidFill>
                <a:latin typeface="+mj-lt"/>
                <a:ea typeface="+mj-ea"/>
                <a:cs typeface="+mj-cs"/>
              </a:rPr>
              <a:t>einen</a:t>
            </a:r>
            <a:r>
              <a:rPr lang="en-US" b="1" kern="1200" dirty="0">
                <a:solidFill>
                  <a:srgbClr val="FF0000"/>
                </a:solidFill>
                <a:latin typeface="+mj-lt"/>
                <a:ea typeface="+mj-ea"/>
                <a:cs typeface="+mj-cs"/>
              </a:rPr>
              <a:t> CMR </a:t>
            </a:r>
            <a:r>
              <a:rPr lang="en-US" b="1" kern="1200" dirty="0" err="1">
                <a:solidFill>
                  <a:srgbClr val="FF0000"/>
                </a:solidFill>
                <a:latin typeface="+mj-lt"/>
                <a:ea typeface="+mj-ea"/>
                <a:cs typeface="+mj-cs"/>
              </a:rPr>
              <a:t>Frachtbrief</a:t>
            </a:r>
            <a:r>
              <a:rPr lang="en-US" b="1" kern="1200" dirty="0">
                <a:solidFill>
                  <a:srgbClr val="FF0000"/>
                </a:solidFill>
                <a:latin typeface="+mj-lt"/>
                <a:ea typeface="+mj-ea"/>
                <a:cs typeface="+mj-cs"/>
              </a:rPr>
              <a:t> für </a:t>
            </a:r>
            <a:r>
              <a:rPr lang="en-US" b="1" kern="1200" dirty="0" err="1">
                <a:solidFill>
                  <a:srgbClr val="FF0000"/>
                </a:solidFill>
                <a:latin typeface="+mj-lt"/>
                <a:ea typeface="+mj-ea"/>
                <a:cs typeface="+mj-cs"/>
              </a:rPr>
              <a:t>innerfrz</a:t>
            </a:r>
            <a:r>
              <a:rPr lang="en-US" b="1" kern="1200" dirty="0">
                <a:solidFill>
                  <a:srgbClr val="FF0000"/>
                </a:solidFill>
                <a:latin typeface="+mj-lt"/>
                <a:ea typeface="+mj-ea"/>
                <a:cs typeface="+mj-cs"/>
              </a:rPr>
              <a:t> </a:t>
            </a:r>
            <a:r>
              <a:rPr lang="en-US" b="1" kern="1200" dirty="0" err="1">
                <a:solidFill>
                  <a:srgbClr val="FF0000"/>
                </a:solidFill>
                <a:latin typeface="+mj-lt"/>
                <a:ea typeface="+mj-ea"/>
                <a:cs typeface="+mj-cs"/>
              </a:rPr>
              <a:t>Transporte</a:t>
            </a:r>
            <a:r>
              <a:rPr lang="en-US" b="1" kern="1200" dirty="0">
                <a:solidFill>
                  <a:srgbClr val="FF0000"/>
                </a:solidFill>
                <a:latin typeface="+mj-lt"/>
                <a:ea typeface="+mj-ea"/>
                <a:cs typeface="+mj-cs"/>
              </a:rPr>
              <a:t> </a:t>
            </a:r>
          </a:p>
        </p:txBody>
      </p:sp>
      <p:pic>
        <p:nvPicPr>
          <p:cNvPr id="4" name="Espace réservé du contenu 4" descr="Une image contenant table&#10;&#10;Description générée automatiquement">
            <a:extLst>
              <a:ext uri="{FF2B5EF4-FFF2-40B4-BE49-F238E27FC236}">
                <a16:creationId xmlns:a16="http://schemas.microsoft.com/office/drawing/2014/main" id="{72DD68B9-DBA2-12C1-A846-C107F2D2810E}"/>
              </a:ext>
            </a:extLst>
          </p:cNvPr>
          <p:cNvPicPr>
            <a:picLocks noGrp="1" noChangeAspect="1"/>
          </p:cNvPicPr>
          <p:nvPr>
            <p:ph idx="1"/>
          </p:nvPr>
        </p:nvPicPr>
        <p:blipFill rotWithShape="1">
          <a:blip r:embed="rId2"/>
          <a:srcRect t="3785" r="-2" b="4067"/>
          <a:stretch/>
        </p:blipFill>
        <p:spPr>
          <a:xfrm>
            <a:off x="198741" y="2410448"/>
            <a:ext cx="5803323" cy="3890357"/>
          </a:xfrm>
          <a:prstGeom prst="rect">
            <a:avLst/>
          </a:prstGeom>
        </p:spPr>
      </p:pic>
      <p:pic>
        <p:nvPicPr>
          <p:cNvPr id="5" name="Image 4" descr="Une image contenant table&#10;&#10;Description générée automatiquement">
            <a:extLst>
              <a:ext uri="{FF2B5EF4-FFF2-40B4-BE49-F238E27FC236}">
                <a16:creationId xmlns:a16="http://schemas.microsoft.com/office/drawing/2014/main" id="{A508AC2C-C0F3-46A9-936A-809F336C9337}"/>
              </a:ext>
            </a:extLst>
          </p:cNvPr>
          <p:cNvPicPr>
            <a:picLocks noChangeAspect="1"/>
          </p:cNvPicPr>
          <p:nvPr/>
        </p:nvPicPr>
        <p:blipFill rotWithShape="1">
          <a:blip r:embed="rId3"/>
          <a:srcRect l="12152" r="2820"/>
          <a:stretch/>
        </p:blipFill>
        <p:spPr>
          <a:xfrm>
            <a:off x="6002064" y="2334248"/>
            <a:ext cx="5803323" cy="3890357"/>
          </a:xfrm>
          <a:prstGeom prst="rect">
            <a:avLst/>
          </a:prstGeom>
        </p:spPr>
      </p:pic>
      <mc:AlternateContent xmlns:mc="http://schemas.openxmlformats.org/markup-compatibility/2006" xmlns:p14="http://schemas.microsoft.com/office/powerpoint/2010/main">
        <mc:Choice Requires="p14">
          <p:contentPart p14:bwMode="auto" r:id="rId4">
            <p14:nvContentPartPr>
              <p14:cNvPr id="6" name="Encre 5">
                <a:extLst>
                  <a:ext uri="{FF2B5EF4-FFF2-40B4-BE49-F238E27FC236}">
                    <a16:creationId xmlns:a16="http://schemas.microsoft.com/office/drawing/2014/main" id="{C64434C0-A75B-5354-5520-720115B2E360}"/>
                  </a:ext>
                </a:extLst>
              </p14:cNvPr>
              <p14:cNvContentPartPr/>
              <p14:nvPr/>
            </p14:nvContentPartPr>
            <p14:xfrm>
              <a:off x="4028835" y="2409465"/>
              <a:ext cx="648360" cy="153720"/>
            </p14:xfrm>
          </p:contentPart>
        </mc:Choice>
        <mc:Fallback xmlns="">
          <p:pic>
            <p:nvPicPr>
              <p:cNvPr id="6" name="Encre 5">
                <a:extLst>
                  <a:ext uri="{FF2B5EF4-FFF2-40B4-BE49-F238E27FC236}">
                    <a16:creationId xmlns:a16="http://schemas.microsoft.com/office/drawing/2014/main" id="{C64434C0-A75B-5354-5520-720115B2E360}"/>
                  </a:ext>
                </a:extLst>
              </p:cNvPr>
              <p:cNvPicPr/>
              <p:nvPr/>
            </p:nvPicPr>
            <p:blipFill>
              <a:blip r:embed="rId5"/>
              <a:stretch>
                <a:fillRect/>
              </a:stretch>
            </p:blipFill>
            <p:spPr>
              <a:xfrm>
                <a:off x="4011195" y="2373825"/>
                <a:ext cx="684000" cy="22536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1" name="Encre 10">
                <a:extLst>
                  <a:ext uri="{FF2B5EF4-FFF2-40B4-BE49-F238E27FC236}">
                    <a16:creationId xmlns:a16="http://schemas.microsoft.com/office/drawing/2014/main" id="{D4E98994-7E0A-E1F1-AD82-3FEF64165320}"/>
                  </a:ext>
                </a:extLst>
              </p14:cNvPr>
              <p14:cNvContentPartPr/>
              <p14:nvPr/>
            </p14:nvContentPartPr>
            <p14:xfrm>
              <a:off x="8448195" y="2647065"/>
              <a:ext cx="2037240" cy="20880"/>
            </p14:xfrm>
          </p:contentPart>
        </mc:Choice>
        <mc:Fallback xmlns="">
          <p:pic>
            <p:nvPicPr>
              <p:cNvPr id="11" name="Encre 10">
                <a:extLst>
                  <a:ext uri="{FF2B5EF4-FFF2-40B4-BE49-F238E27FC236}">
                    <a16:creationId xmlns:a16="http://schemas.microsoft.com/office/drawing/2014/main" id="{D4E98994-7E0A-E1F1-AD82-3FEF64165320}"/>
                  </a:ext>
                </a:extLst>
              </p:cNvPr>
              <p:cNvPicPr/>
              <p:nvPr/>
            </p:nvPicPr>
            <p:blipFill>
              <a:blip r:embed="rId7"/>
              <a:stretch>
                <a:fillRect/>
              </a:stretch>
            </p:blipFill>
            <p:spPr>
              <a:xfrm>
                <a:off x="8430555" y="2611065"/>
                <a:ext cx="2072880" cy="925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2" name="Encre 11">
                <a:extLst>
                  <a:ext uri="{FF2B5EF4-FFF2-40B4-BE49-F238E27FC236}">
                    <a16:creationId xmlns:a16="http://schemas.microsoft.com/office/drawing/2014/main" id="{BEA85701-C8BB-70BA-9D46-F17E88BD19DB}"/>
                  </a:ext>
                </a:extLst>
              </p14:cNvPr>
              <p14:cNvContentPartPr/>
              <p14:nvPr/>
            </p14:nvContentPartPr>
            <p14:xfrm>
              <a:off x="8524515" y="2618985"/>
              <a:ext cx="2038680" cy="48240"/>
            </p14:xfrm>
          </p:contentPart>
        </mc:Choice>
        <mc:Fallback xmlns="">
          <p:pic>
            <p:nvPicPr>
              <p:cNvPr id="12" name="Encre 11">
                <a:extLst>
                  <a:ext uri="{FF2B5EF4-FFF2-40B4-BE49-F238E27FC236}">
                    <a16:creationId xmlns:a16="http://schemas.microsoft.com/office/drawing/2014/main" id="{BEA85701-C8BB-70BA-9D46-F17E88BD19DB}"/>
                  </a:ext>
                </a:extLst>
              </p:cNvPr>
              <p:cNvPicPr/>
              <p:nvPr/>
            </p:nvPicPr>
            <p:blipFill>
              <a:blip r:embed="rId9"/>
              <a:stretch>
                <a:fillRect/>
              </a:stretch>
            </p:blipFill>
            <p:spPr>
              <a:xfrm>
                <a:off x="8506875" y="2583345"/>
                <a:ext cx="2074320" cy="119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3" name="Encre 12">
                <a:extLst>
                  <a:ext uri="{FF2B5EF4-FFF2-40B4-BE49-F238E27FC236}">
                    <a16:creationId xmlns:a16="http://schemas.microsoft.com/office/drawing/2014/main" id="{D0E8B492-B311-6F40-C056-EFCEE91F8462}"/>
                  </a:ext>
                </a:extLst>
              </p14:cNvPr>
              <p14:cNvContentPartPr/>
              <p14:nvPr/>
            </p14:nvContentPartPr>
            <p14:xfrm>
              <a:off x="8448195" y="2594145"/>
              <a:ext cx="2080080" cy="6120"/>
            </p14:xfrm>
          </p:contentPart>
        </mc:Choice>
        <mc:Fallback xmlns="">
          <p:pic>
            <p:nvPicPr>
              <p:cNvPr id="13" name="Encre 12">
                <a:extLst>
                  <a:ext uri="{FF2B5EF4-FFF2-40B4-BE49-F238E27FC236}">
                    <a16:creationId xmlns:a16="http://schemas.microsoft.com/office/drawing/2014/main" id="{D0E8B492-B311-6F40-C056-EFCEE91F8462}"/>
                  </a:ext>
                </a:extLst>
              </p:cNvPr>
              <p:cNvPicPr/>
              <p:nvPr/>
            </p:nvPicPr>
            <p:blipFill>
              <a:blip r:embed="rId11"/>
              <a:stretch>
                <a:fillRect/>
              </a:stretch>
            </p:blipFill>
            <p:spPr>
              <a:xfrm>
                <a:off x="8430555" y="2558145"/>
                <a:ext cx="2115720" cy="7776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4" name="Encre 13">
                <a:extLst>
                  <a:ext uri="{FF2B5EF4-FFF2-40B4-BE49-F238E27FC236}">
                    <a16:creationId xmlns:a16="http://schemas.microsoft.com/office/drawing/2014/main" id="{223587F7-B196-3637-7C86-A823A4F778BA}"/>
                  </a:ext>
                </a:extLst>
              </p14:cNvPr>
              <p14:cNvContentPartPr/>
              <p14:nvPr/>
            </p14:nvContentPartPr>
            <p14:xfrm>
              <a:off x="8439195" y="2645265"/>
              <a:ext cx="2112120" cy="88920"/>
            </p14:xfrm>
          </p:contentPart>
        </mc:Choice>
        <mc:Fallback xmlns="">
          <p:pic>
            <p:nvPicPr>
              <p:cNvPr id="14" name="Encre 13">
                <a:extLst>
                  <a:ext uri="{FF2B5EF4-FFF2-40B4-BE49-F238E27FC236}">
                    <a16:creationId xmlns:a16="http://schemas.microsoft.com/office/drawing/2014/main" id="{223587F7-B196-3637-7C86-A823A4F778BA}"/>
                  </a:ext>
                </a:extLst>
              </p:cNvPr>
              <p:cNvPicPr/>
              <p:nvPr/>
            </p:nvPicPr>
            <p:blipFill>
              <a:blip r:embed="rId13"/>
              <a:stretch>
                <a:fillRect/>
              </a:stretch>
            </p:blipFill>
            <p:spPr>
              <a:xfrm>
                <a:off x="8421195" y="2609265"/>
                <a:ext cx="2147760" cy="16056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5" name="Encre 14">
                <a:extLst>
                  <a:ext uri="{FF2B5EF4-FFF2-40B4-BE49-F238E27FC236}">
                    <a16:creationId xmlns:a16="http://schemas.microsoft.com/office/drawing/2014/main" id="{06823695-0802-D0D9-462D-40C900BB23F1}"/>
                  </a:ext>
                </a:extLst>
              </p14:cNvPr>
              <p14:cNvContentPartPr/>
              <p14:nvPr/>
            </p14:nvContentPartPr>
            <p14:xfrm>
              <a:off x="8410395" y="3056745"/>
              <a:ext cx="1428480" cy="29520"/>
            </p14:xfrm>
          </p:contentPart>
        </mc:Choice>
        <mc:Fallback xmlns="">
          <p:pic>
            <p:nvPicPr>
              <p:cNvPr id="15" name="Encre 14">
                <a:extLst>
                  <a:ext uri="{FF2B5EF4-FFF2-40B4-BE49-F238E27FC236}">
                    <a16:creationId xmlns:a16="http://schemas.microsoft.com/office/drawing/2014/main" id="{06823695-0802-D0D9-462D-40C900BB23F1}"/>
                  </a:ext>
                </a:extLst>
              </p:cNvPr>
              <p:cNvPicPr/>
              <p:nvPr/>
            </p:nvPicPr>
            <p:blipFill>
              <a:blip r:embed="rId15"/>
              <a:stretch>
                <a:fillRect/>
              </a:stretch>
            </p:blipFill>
            <p:spPr>
              <a:xfrm>
                <a:off x="8392755" y="3020745"/>
                <a:ext cx="1464120" cy="10116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6" name="Encre 15">
                <a:extLst>
                  <a:ext uri="{FF2B5EF4-FFF2-40B4-BE49-F238E27FC236}">
                    <a16:creationId xmlns:a16="http://schemas.microsoft.com/office/drawing/2014/main" id="{748A310C-0BF1-B5C4-CE84-40A150CDF7AF}"/>
                  </a:ext>
                </a:extLst>
              </p14:cNvPr>
              <p14:cNvContentPartPr/>
              <p14:nvPr/>
            </p14:nvContentPartPr>
            <p14:xfrm>
              <a:off x="8390955" y="3161865"/>
              <a:ext cx="1458000" cy="48240"/>
            </p14:xfrm>
          </p:contentPart>
        </mc:Choice>
        <mc:Fallback xmlns="">
          <p:pic>
            <p:nvPicPr>
              <p:cNvPr id="16" name="Encre 15">
                <a:extLst>
                  <a:ext uri="{FF2B5EF4-FFF2-40B4-BE49-F238E27FC236}">
                    <a16:creationId xmlns:a16="http://schemas.microsoft.com/office/drawing/2014/main" id="{748A310C-0BF1-B5C4-CE84-40A150CDF7AF}"/>
                  </a:ext>
                </a:extLst>
              </p:cNvPr>
              <p:cNvPicPr/>
              <p:nvPr/>
            </p:nvPicPr>
            <p:blipFill>
              <a:blip r:embed="rId17"/>
              <a:stretch>
                <a:fillRect/>
              </a:stretch>
            </p:blipFill>
            <p:spPr>
              <a:xfrm>
                <a:off x="8373315" y="3125865"/>
                <a:ext cx="1493640" cy="11988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7" name="Encre 16">
                <a:extLst>
                  <a:ext uri="{FF2B5EF4-FFF2-40B4-BE49-F238E27FC236}">
                    <a16:creationId xmlns:a16="http://schemas.microsoft.com/office/drawing/2014/main" id="{D12119EC-3916-9DF4-826C-9BDB8CFFFA03}"/>
                  </a:ext>
                </a:extLst>
              </p14:cNvPr>
              <p14:cNvContentPartPr/>
              <p14:nvPr/>
            </p14:nvContentPartPr>
            <p14:xfrm>
              <a:off x="8439195" y="3244665"/>
              <a:ext cx="1362960" cy="22320"/>
            </p14:xfrm>
          </p:contentPart>
        </mc:Choice>
        <mc:Fallback xmlns="">
          <p:pic>
            <p:nvPicPr>
              <p:cNvPr id="17" name="Encre 16">
                <a:extLst>
                  <a:ext uri="{FF2B5EF4-FFF2-40B4-BE49-F238E27FC236}">
                    <a16:creationId xmlns:a16="http://schemas.microsoft.com/office/drawing/2014/main" id="{D12119EC-3916-9DF4-826C-9BDB8CFFFA03}"/>
                  </a:ext>
                </a:extLst>
              </p:cNvPr>
              <p:cNvPicPr/>
              <p:nvPr/>
            </p:nvPicPr>
            <p:blipFill>
              <a:blip r:embed="rId19"/>
              <a:stretch>
                <a:fillRect/>
              </a:stretch>
            </p:blipFill>
            <p:spPr>
              <a:xfrm>
                <a:off x="8421195" y="3208665"/>
                <a:ext cx="1398600" cy="9396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8" name="Encre 17">
                <a:extLst>
                  <a:ext uri="{FF2B5EF4-FFF2-40B4-BE49-F238E27FC236}">
                    <a16:creationId xmlns:a16="http://schemas.microsoft.com/office/drawing/2014/main" id="{B2F78659-8738-884B-32D2-00211531AB13}"/>
                  </a:ext>
                </a:extLst>
              </p14:cNvPr>
              <p14:cNvContentPartPr/>
              <p14:nvPr/>
            </p14:nvContentPartPr>
            <p14:xfrm>
              <a:off x="8362875" y="3304425"/>
              <a:ext cx="844200" cy="28800"/>
            </p14:xfrm>
          </p:contentPart>
        </mc:Choice>
        <mc:Fallback xmlns="">
          <p:pic>
            <p:nvPicPr>
              <p:cNvPr id="18" name="Encre 17">
                <a:extLst>
                  <a:ext uri="{FF2B5EF4-FFF2-40B4-BE49-F238E27FC236}">
                    <a16:creationId xmlns:a16="http://schemas.microsoft.com/office/drawing/2014/main" id="{B2F78659-8738-884B-32D2-00211531AB13}"/>
                  </a:ext>
                </a:extLst>
              </p:cNvPr>
              <p:cNvPicPr/>
              <p:nvPr/>
            </p:nvPicPr>
            <p:blipFill>
              <a:blip r:embed="rId21"/>
              <a:stretch>
                <a:fillRect/>
              </a:stretch>
            </p:blipFill>
            <p:spPr>
              <a:xfrm>
                <a:off x="8345235" y="3268785"/>
                <a:ext cx="879840" cy="10044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9" name="Encre 18">
                <a:extLst>
                  <a:ext uri="{FF2B5EF4-FFF2-40B4-BE49-F238E27FC236}">
                    <a16:creationId xmlns:a16="http://schemas.microsoft.com/office/drawing/2014/main" id="{9196B64F-4149-9455-7BE6-F7478BAF80D3}"/>
                  </a:ext>
                </a:extLst>
              </p14:cNvPr>
              <p14:cNvContentPartPr/>
              <p14:nvPr/>
            </p14:nvContentPartPr>
            <p14:xfrm>
              <a:off x="8448195" y="3104265"/>
              <a:ext cx="1438560" cy="10440"/>
            </p14:xfrm>
          </p:contentPart>
        </mc:Choice>
        <mc:Fallback xmlns="">
          <p:pic>
            <p:nvPicPr>
              <p:cNvPr id="19" name="Encre 18">
                <a:extLst>
                  <a:ext uri="{FF2B5EF4-FFF2-40B4-BE49-F238E27FC236}">
                    <a16:creationId xmlns:a16="http://schemas.microsoft.com/office/drawing/2014/main" id="{9196B64F-4149-9455-7BE6-F7478BAF80D3}"/>
                  </a:ext>
                </a:extLst>
              </p:cNvPr>
              <p:cNvPicPr/>
              <p:nvPr/>
            </p:nvPicPr>
            <p:blipFill>
              <a:blip r:embed="rId23"/>
              <a:stretch>
                <a:fillRect/>
              </a:stretch>
            </p:blipFill>
            <p:spPr>
              <a:xfrm>
                <a:off x="8430555" y="3068265"/>
                <a:ext cx="1474200" cy="82080"/>
              </a:xfrm>
              <a:prstGeom prst="rect">
                <a:avLst/>
              </a:prstGeom>
            </p:spPr>
          </p:pic>
        </mc:Fallback>
      </mc:AlternateContent>
      <p:sp>
        <p:nvSpPr>
          <p:cNvPr id="3" name="ZoneTexte 2">
            <a:extLst>
              <a:ext uri="{FF2B5EF4-FFF2-40B4-BE49-F238E27FC236}">
                <a16:creationId xmlns:a16="http://schemas.microsoft.com/office/drawing/2014/main" id="{B06881DD-4AE5-5CB3-CE54-A46ED05ADAC0}"/>
              </a:ext>
            </a:extLst>
          </p:cNvPr>
          <p:cNvSpPr txBox="1"/>
          <p:nvPr/>
        </p:nvSpPr>
        <p:spPr>
          <a:xfrm>
            <a:off x="314325" y="1704975"/>
            <a:ext cx="11582400" cy="369332"/>
          </a:xfrm>
          <a:prstGeom prst="rect">
            <a:avLst/>
          </a:prstGeom>
          <a:noFill/>
        </p:spPr>
        <p:txBody>
          <a:bodyPr wrap="square" rtlCol="0">
            <a:spAutoFit/>
          </a:bodyPr>
          <a:lstStyle/>
          <a:p>
            <a:r>
              <a:rPr lang="fr-FR" dirty="0"/>
              <a:t>	</a:t>
            </a:r>
            <a:r>
              <a:rPr lang="fr-FR" b="1" dirty="0" err="1"/>
              <a:t>Frz</a:t>
            </a:r>
            <a:r>
              <a:rPr lang="fr-FR" b="1" dirty="0"/>
              <a:t> </a:t>
            </a:r>
            <a:r>
              <a:rPr lang="fr-FR" b="1" dirty="0" err="1"/>
              <a:t>Frachtbrief</a:t>
            </a:r>
            <a:r>
              <a:rPr lang="fr-FR" b="1" dirty="0"/>
              <a:t> 						CMR </a:t>
            </a:r>
            <a:r>
              <a:rPr lang="fr-FR" b="1" dirty="0" err="1"/>
              <a:t>Frachtbrief</a:t>
            </a:r>
            <a:endParaRPr lang="fr-FR" b="1" dirty="0"/>
          </a:p>
        </p:txBody>
      </p:sp>
    </p:spTree>
    <p:extLst>
      <p:ext uri="{BB962C8B-B14F-4D97-AF65-F5344CB8AC3E}">
        <p14:creationId xmlns:p14="http://schemas.microsoft.com/office/powerpoint/2010/main" val="2581561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1001684" y="170412"/>
            <a:ext cx="10178934" cy="1328730"/>
          </a:xfrm>
        </p:spPr>
        <p:txBody>
          <a:bodyPr vert="horz" lIns="91440" tIns="45720" rIns="91440" bIns="45720" rtlCol="0" anchor="b">
            <a:normAutofit/>
          </a:bodyPr>
          <a:lstStyle/>
          <a:p>
            <a:r>
              <a:rPr lang="en-US" b="1" kern="1200" dirty="0">
                <a:solidFill>
                  <a:schemeClr val="accent4">
                    <a:lumMod val="75000"/>
                  </a:schemeClr>
                </a:solidFill>
                <a:latin typeface="+mj-lt"/>
                <a:ea typeface="+mj-ea"/>
                <a:cs typeface="+mj-cs"/>
              </a:rPr>
              <a:t>Tipp 6: </a:t>
            </a:r>
            <a:r>
              <a:rPr lang="en-US" b="1" kern="1200" dirty="0" err="1">
                <a:solidFill>
                  <a:srgbClr val="FF0000"/>
                </a:solidFill>
                <a:latin typeface="+mj-lt"/>
                <a:ea typeface="+mj-ea"/>
                <a:cs typeface="+mj-cs"/>
              </a:rPr>
              <a:t>Verwende</a:t>
            </a:r>
            <a:r>
              <a:rPr lang="en-US" b="1" kern="1200" dirty="0">
                <a:solidFill>
                  <a:srgbClr val="FF0000"/>
                </a:solidFill>
                <a:latin typeface="+mj-lt"/>
                <a:ea typeface="+mj-ea"/>
                <a:cs typeface="+mj-cs"/>
              </a:rPr>
              <a:t> </a:t>
            </a:r>
            <a:r>
              <a:rPr lang="en-US" b="1" kern="1200" dirty="0" err="1">
                <a:solidFill>
                  <a:srgbClr val="FF0000"/>
                </a:solidFill>
                <a:latin typeface="+mj-lt"/>
                <a:ea typeface="+mj-ea"/>
                <a:cs typeface="+mj-cs"/>
              </a:rPr>
              <a:t>nicht</a:t>
            </a:r>
            <a:r>
              <a:rPr lang="en-US" b="1" kern="1200" dirty="0">
                <a:solidFill>
                  <a:srgbClr val="FF0000"/>
                </a:solidFill>
                <a:latin typeface="+mj-lt"/>
                <a:ea typeface="+mj-ea"/>
                <a:cs typeface="+mj-cs"/>
              </a:rPr>
              <a:t> </a:t>
            </a:r>
            <a:r>
              <a:rPr lang="en-US" b="1" kern="1200" dirty="0" err="1">
                <a:solidFill>
                  <a:srgbClr val="FF0000"/>
                </a:solidFill>
                <a:latin typeface="+mj-lt"/>
                <a:ea typeface="+mj-ea"/>
                <a:cs typeface="+mj-cs"/>
              </a:rPr>
              <a:t>unbewusst</a:t>
            </a:r>
            <a:r>
              <a:rPr lang="en-US" b="1" kern="1200" dirty="0">
                <a:solidFill>
                  <a:srgbClr val="FF0000"/>
                </a:solidFill>
                <a:latin typeface="+mj-lt"/>
                <a:ea typeface="+mj-ea"/>
                <a:cs typeface="+mj-cs"/>
              </a:rPr>
              <a:t> </a:t>
            </a:r>
            <a:r>
              <a:rPr lang="en-US" b="1" kern="1200" dirty="0" err="1">
                <a:solidFill>
                  <a:srgbClr val="FF0000"/>
                </a:solidFill>
                <a:latin typeface="+mj-lt"/>
                <a:ea typeface="+mj-ea"/>
                <a:cs typeface="+mj-cs"/>
              </a:rPr>
              <a:t>einen</a:t>
            </a:r>
            <a:r>
              <a:rPr lang="en-US" b="1" kern="1200" dirty="0">
                <a:solidFill>
                  <a:srgbClr val="FF0000"/>
                </a:solidFill>
                <a:latin typeface="+mj-lt"/>
                <a:ea typeface="+mj-ea"/>
                <a:cs typeface="+mj-cs"/>
              </a:rPr>
              <a:t> CMR </a:t>
            </a:r>
            <a:r>
              <a:rPr lang="en-US" b="1" kern="1200" dirty="0" err="1">
                <a:solidFill>
                  <a:srgbClr val="FF0000"/>
                </a:solidFill>
                <a:latin typeface="+mj-lt"/>
                <a:ea typeface="+mj-ea"/>
                <a:cs typeface="+mj-cs"/>
              </a:rPr>
              <a:t>Frachtbrief</a:t>
            </a:r>
            <a:r>
              <a:rPr lang="en-US" b="1" kern="1200" dirty="0">
                <a:solidFill>
                  <a:srgbClr val="FF0000"/>
                </a:solidFill>
                <a:latin typeface="+mj-lt"/>
                <a:ea typeface="+mj-ea"/>
                <a:cs typeface="+mj-cs"/>
              </a:rPr>
              <a:t> für </a:t>
            </a:r>
            <a:r>
              <a:rPr lang="en-US" b="1" kern="1200" dirty="0" err="1">
                <a:solidFill>
                  <a:srgbClr val="FF0000"/>
                </a:solidFill>
                <a:latin typeface="+mj-lt"/>
                <a:ea typeface="+mj-ea"/>
                <a:cs typeface="+mj-cs"/>
              </a:rPr>
              <a:t>innerfrz</a:t>
            </a:r>
            <a:r>
              <a:rPr lang="en-US" b="1" kern="1200" dirty="0">
                <a:solidFill>
                  <a:srgbClr val="FF0000"/>
                </a:solidFill>
                <a:latin typeface="+mj-lt"/>
                <a:ea typeface="+mj-ea"/>
                <a:cs typeface="+mj-cs"/>
              </a:rPr>
              <a:t> </a:t>
            </a:r>
            <a:r>
              <a:rPr lang="en-US" b="1" kern="1200" dirty="0" err="1">
                <a:solidFill>
                  <a:srgbClr val="FF0000"/>
                </a:solidFill>
                <a:latin typeface="+mj-lt"/>
                <a:ea typeface="+mj-ea"/>
                <a:cs typeface="+mj-cs"/>
              </a:rPr>
              <a:t>Transporte</a:t>
            </a:r>
            <a:r>
              <a:rPr lang="en-US" b="1" kern="1200" dirty="0">
                <a:solidFill>
                  <a:srgbClr val="FF0000"/>
                </a:solidFill>
                <a:latin typeface="+mj-lt"/>
                <a:ea typeface="+mj-ea"/>
                <a:cs typeface="+mj-cs"/>
              </a:rPr>
              <a:t> </a:t>
            </a:r>
          </a:p>
        </p:txBody>
      </p:sp>
      <p:sp>
        <p:nvSpPr>
          <p:cNvPr id="8" name="Espace réservé du contenu 7">
            <a:extLst>
              <a:ext uri="{FF2B5EF4-FFF2-40B4-BE49-F238E27FC236}">
                <a16:creationId xmlns:a16="http://schemas.microsoft.com/office/drawing/2014/main" id="{19F42A55-6110-F72B-6AD4-2FDC6EF44DE3}"/>
              </a:ext>
            </a:extLst>
          </p:cNvPr>
          <p:cNvSpPr>
            <a:spLocks noGrp="1"/>
          </p:cNvSpPr>
          <p:nvPr>
            <p:ph idx="1"/>
          </p:nvPr>
        </p:nvSpPr>
        <p:spPr>
          <a:xfrm>
            <a:off x="838199" y="1885951"/>
            <a:ext cx="9763125" cy="4291012"/>
          </a:xfrm>
        </p:spPr>
        <p:txBody>
          <a:bodyPr/>
          <a:lstStyle/>
          <a:p>
            <a:pPr marL="0" indent="0">
              <a:buNone/>
            </a:pPr>
            <a:endParaRPr lang="fr-FR" b="1" dirty="0"/>
          </a:p>
          <a:p>
            <a:pPr marL="0" indent="0">
              <a:buNone/>
            </a:pPr>
            <a:r>
              <a:rPr lang="fr-FR" b="1" dirty="0"/>
              <a:t>Cour d'appel Aix-en-Provence, 20.9.2018, n° 15/19924</a:t>
            </a:r>
          </a:p>
          <a:p>
            <a:pPr marL="0" indent="0">
              <a:buNone/>
            </a:pPr>
            <a:endParaRPr lang="fr-FR" b="1" dirty="0"/>
          </a:p>
          <a:p>
            <a:r>
              <a:rPr lang="fr-FR" b="1" dirty="0" err="1"/>
              <a:t>Frz</a:t>
            </a:r>
            <a:r>
              <a:rPr lang="fr-FR" b="1" dirty="0"/>
              <a:t> Transport: 1 </a:t>
            </a:r>
            <a:r>
              <a:rPr lang="fr-FR" b="1" dirty="0" err="1"/>
              <a:t>Helicopter</a:t>
            </a:r>
            <a:r>
              <a:rPr lang="fr-FR" b="1" dirty="0"/>
              <a:t> </a:t>
            </a:r>
            <a:r>
              <a:rPr lang="fr-FR" b="1" dirty="0" err="1"/>
              <a:t>unter</a:t>
            </a:r>
            <a:r>
              <a:rPr lang="fr-FR" b="1" dirty="0"/>
              <a:t> 3t = </a:t>
            </a:r>
            <a:r>
              <a:rPr lang="fr-FR" b="1" dirty="0">
                <a:solidFill>
                  <a:srgbClr val="FF0000"/>
                </a:solidFill>
              </a:rPr>
              <a:t>1.000 €</a:t>
            </a:r>
            <a:r>
              <a:rPr lang="fr-FR" b="1" dirty="0"/>
              <a:t> (</a:t>
            </a:r>
            <a:r>
              <a:rPr lang="fr-FR" b="1" dirty="0" err="1"/>
              <a:t>damals</a:t>
            </a:r>
            <a:r>
              <a:rPr lang="fr-FR" b="1" dirty="0"/>
              <a:t> 750 €)</a:t>
            </a:r>
          </a:p>
          <a:p>
            <a:r>
              <a:rPr lang="fr-FR" b="1" dirty="0"/>
              <a:t>CMR: 1 </a:t>
            </a:r>
            <a:r>
              <a:rPr lang="fr-FR" b="1" dirty="0" err="1"/>
              <a:t>Helicopter</a:t>
            </a:r>
            <a:r>
              <a:rPr lang="fr-FR" b="1" dirty="0"/>
              <a:t> (2,8t) = 2800 x 8,33 = 23.324 SZR = </a:t>
            </a:r>
            <a:r>
              <a:rPr lang="fr-FR" b="1" dirty="0">
                <a:solidFill>
                  <a:srgbClr val="FF0000"/>
                </a:solidFill>
              </a:rPr>
              <a:t>30.000 €</a:t>
            </a:r>
          </a:p>
          <a:p>
            <a:pPr marL="0" indent="0">
              <a:buNone/>
            </a:pPr>
            <a:endParaRPr lang="fr-FR" b="1" dirty="0"/>
          </a:p>
          <a:p>
            <a:pPr marL="0" indent="0">
              <a:buNone/>
            </a:pPr>
            <a:endParaRPr lang="fr-FR" b="1" dirty="0"/>
          </a:p>
          <a:p>
            <a:pPr marL="0" indent="0">
              <a:buNone/>
            </a:pPr>
            <a:endParaRPr lang="fr-FR" b="1" dirty="0"/>
          </a:p>
        </p:txBody>
      </p:sp>
    </p:spTree>
    <p:extLst>
      <p:ext uri="{BB962C8B-B14F-4D97-AF65-F5344CB8AC3E}">
        <p14:creationId xmlns:p14="http://schemas.microsoft.com/office/powerpoint/2010/main" val="849869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7: </a:t>
            </a:r>
            <a:r>
              <a:rPr lang="fr-FR" b="1" dirty="0" err="1">
                <a:solidFill>
                  <a:srgbClr val="FF0000"/>
                </a:solidFill>
              </a:rPr>
              <a:t>Beachte</a:t>
            </a:r>
            <a:r>
              <a:rPr lang="fr-FR" b="1" dirty="0">
                <a:solidFill>
                  <a:srgbClr val="FF0000"/>
                </a:solidFill>
              </a:rPr>
              <a:t>! </a:t>
            </a:r>
            <a:r>
              <a:rPr lang="fr-FR" b="1" dirty="0" err="1">
                <a:solidFill>
                  <a:srgbClr val="FF0000"/>
                </a:solidFill>
              </a:rPr>
              <a:t>Keine</a:t>
            </a:r>
            <a:r>
              <a:rPr lang="fr-FR" b="1" dirty="0">
                <a:solidFill>
                  <a:srgbClr val="FF0000"/>
                </a:solidFill>
              </a:rPr>
              <a:t> </a:t>
            </a:r>
            <a:r>
              <a:rPr lang="fr-FR" b="1" dirty="0" err="1">
                <a:solidFill>
                  <a:srgbClr val="FF0000"/>
                </a:solidFill>
              </a:rPr>
              <a:t>generelle</a:t>
            </a:r>
            <a:r>
              <a:rPr lang="fr-FR" b="1" dirty="0">
                <a:solidFill>
                  <a:srgbClr val="FF0000"/>
                </a:solidFill>
              </a:rPr>
              <a:t> </a:t>
            </a:r>
            <a:r>
              <a:rPr lang="fr-FR" b="1" dirty="0" err="1">
                <a:solidFill>
                  <a:srgbClr val="FF0000"/>
                </a:solidFill>
              </a:rPr>
              <a:t>Pflicht</a:t>
            </a:r>
            <a:r>
              <a:rPr lang="fr-FR" b="1" dirty="0">
                <a:solidFill>
                  <a:srgbClr val="FF0000"/>
                </a:solidFill>
              </a:rPr>
              <a:t> </a:t>
            </a:r>
            <a:r>
              <a:rPr lang="fr-FR" b="1" dirty="0" err="1">
                <a:solidFill>
                  <a:srgbClr val="FF0000"/>
                </a:solidFill>
              </a:rPr>
              <a:t>zur</a:t>
            </a:r>
            <a:r>
              <a:rPr lang="fr-FR" b="1" dirty="0">
                <a:solidFill>
                  <a:srgbClr val="FF0000"/>
                </a:solidFill>
              </a:rPr>
              <a:t> </a:t>
            </a:r>
            <a:r>
              <a:rPr lang="fr-FR" b="1" dirty="0" err="1">
                <a:solidFill>
                  <a:srgbClr val="FF0000"/>
                </a:solidFill>
              </a:rPr>
              <a:t>Schadensminderung</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92500" lnSpcReduction="10000"/>
          </a:bodyPr>
          <a:lstStyle/>
          <a:p>
            <a:endParaRPr lang="fr-FR" sz="2900" dirty="0"/>
          </a:p>
          <a:p>
            <a:pPr marL="0" indent="0">
              <a:buNone/>
            </a:pPr>
            <a:r>
              <a:rPr lang="fr-FR" sz="2900" b="1" dirty="0" err="1">
                <a:effectLst/>
                <a:latin typeface="Calibri" panose="020F0502020204030204" pitchFamily="34" charset="0"/>
                <a:ea typeface="Calibri" panose="020F0502020204030204" pitchFamily="34" charset="0"/>
              </a:rPr>
              <a:t>Keine</a:t>
            </a:r>
            <a:r>
              <a:rPr lang="fr-FR" sz="2900" b="1" dirty="0">
                <a:effectLst/>
                <a:latin typeface="Calibri" panose="020F0502020204030204" pitchFamily="34" charset="0"/>
                <a:ea typeface="Calibri" panose="020F0502020204030204" pitchFamily="34" charset="0"/>
              </a:rPr>
              <a:t> « </a:t>
            </a:r>
            <a:r>
              <a:rPr lang="fr-FR" sz="2900" b="1" dirty="0" err="1">
                <a:effectLst/>
                <a:latin typeface="Calibri" panose="020F0502020204030204" pitchFamily="34" charset="0"/>
                <a:ea typeface="Calibri" panose="020F0502020204030204" pitchFamily="34" charset="0"/>
              </a:rPr>
              <a:t>duty</a:t>
            </a:r>
            <a:r>
              <a:rPr lang="fr-FR" sz="2900" b="1" dirty="0">
                <a:effectLst/>
                <a:latin typeface="Calibri" panose="020F0502020204030204" pitchFamily="34" charset="0"/>
                <a:ea typeface="Calibri" panose="020F0502020204030204" pitchFamily="34" charset="0"/>
              </a:rPr>
              <a:t> to </a:t>
            </a:r>
            <a:r>
              <a:rPr lang="fr-FR" sz="2900" b="1" dirty="0" err="1">
                <a:effectLst/>
                <a:latin typeface="Calibri" panose="020F0502020204030204" pitchFamily="34" charset="0"/>
                <a:ea typeface="Calibri" panose="020F0502020204030204" pitchFamily="34" charset="0"/>
              </a:rPr>
              <a:t>mitigate</a:t>
            </a:r>
            <a:r>
              <a:rPr lang="fr-FR" sz="2900" b="1" dirty="0">
                <a:effectLst/>
                <a:latin typeface="Calibri" panose="020F0502020204030204" pitchFamily="34" charset="0"/>
                <a:ea typeface="Calibri" panose="020F0502020204030204" pitchFamily="34" charset="0"/>
              </a:rPr>
              <a:t> damage» </a:t>
            </a:r>
            <a:r>
              <a:rPr lang="fr-FR" sz="2900" b="1" dirty="0" err="1">
                <a:effectLst/>
                <a:latin typeface="Calibri" panose="020F0502020204030204" pitchFamily="34" charset="0"/>
                <a:ea typeface="Calibri" panose="020F0502020204030204" pitchFamily="34" charset="0"/>
              </a:rPr>
              <a:t>im</a:t>
            </a:r>
            <a:r>
              <a:rPr lang="fr-FR" sz="2900" b="1" dirty="0">
                <a:effectLst/>
                <a:latin typeface="Calibri" panose="020F0502020204030204" pitchFamily="34" charset="0"/>
                <a:ea typeface="Calibri" panose="020F0502020204030204" pitchFamily="34" charset="0"/>
              </a:rPr>
              <a:t> </a:t>
            </a:r>
            <a:r>
              <a:rPr lang="fr-FR" sz="2900" b="1" dirty="0" err="1">
                <a:effectLst/>
                <a:latin typeface="Calibri" panose="020F0502020204030204" pitchFamily="34" charset="0"/>
                <a:ea typeface="Calibri" panose="020F0502020204030204" pitchFamily="34" charset="0"/>
              </a:rPr>
              <a:t>frz</a:t>
            </a:r>
            <a:r>
              <a:rPr lang="fr-FR" sz="2900" b="1" dirty="0">
                <a:latin typeface="Calibri" panose="020F0502020204030204" pitchFamily="34" charset="0"/>
                <a:ea typeface="Calibri" panose="020F0502020204030204" pitchFamily="34" charset="0"/>
              </a:rPr>
              <a:t>. </a:t>
            </a:r>
            <a:r>
              <a:rPr lang="fr-FR" sz="2900" b="1" dirty="0" err="1">
                <a:latin typeface="Calibri" panose="020F0502020204030204" pitchFamily="34" charset="0"/>
                <a:ea typeface="Calibri" panose="020F0502020204030204" pitchFamily="34" charset="0"/>
              </a:rPr>
              <a:t>Recht</a:t>
            </a:r>
            <a:r>
              <a:rPr lang="fr-FR" sz="2900" b="1" dirty="0">
                <a:latin typeface="Calibri" panose="020F0502020204030204" pitchFamily="34" charset="0"/>
                <a:ea typeface="Calibri" panose="020F0502020204030204" pitchFamily="34" charset="0"/>
              </a:rPr>
              <a:t> </a:t>
            </a:r>
          </a:p>
          <a:p>
            <a:pPr marL="0" indent="0">
              <a:buNone/>
            </a:pPr>
            <a:endParaRPr lang="fr-FR" sz="2900" dirty="0">
              <a:latin typeface="Calibri" panose="020F0502020204030204" pitchFamily="34" charset="0"/>
            </a:endParaRPr>
          </a:p>
          <a:p>
            <a:pPr marL="0" indent="0">
              <a:buNone/>
            </a:pPr>
            <a:r>
              <a:rPr lang="fr-FR" sz="2900" dirty="0" err="1">
                <a:latin typeface="Calibri" panose="020F0502020204030204" pitchFamily="34" charset="0"/>
              </a:rPr>
              <a:t>Letzte</a:t>
            </a:r>
            <a:r>
              <a:rPr lang="fr-FR" sz="2900" dirty="0">
                <a:latin typeface="Calibri" panose="020F0502020204030204" pitchFamily="34" charset="0"/>
              </a:rPr>
              <a:t> </a:t>
            </a:r>
            <a:r>
              <a:rPr lang="fr-FR" sz="2900" dirty="0" err="1">
                <a:latin typeface="Calibri" panose="020F0502020204030204" pitchFamily="34" charset="0"/>
              </a:rPr>
              <a:t>Zivilrechtsreform</a:t>
            </a:r>
            <a:r>
              <a:rPr lang="fr-FR" sz="2900" dirty="0">
                <a:latin typeface="Calibri" panose="020F0502020204030204" pitchFamily="34" charset="0"/>
              </a:rPr>
              <a:t> 2016 – </a:t>
            </a:r>
            <a:r>
              <a:rPr lang="fr-FR" sz="2900" dirty="0" err="1">
                <a:latin typeface="Calibri" panose="020F0502020204030204" pitchFamily="34" charset="0"/>
              </a:rPr>
              <a:t>trotz</a:t>
            </a:r>
            <a:r>
              <a:rPr lang="fr-FR" sz="2900" dirty="0">
                <a:latin typeface="Calibri" panose="020F0502020204030204" pitchFamily="34" charset="0"/>
              </a:rPr>
              <a:t> </a:t>
            </a:r>
            <a:r>
              <a:rPr lang="fr-FR" sz="2900" dirty="0" err="1">
                <a:latin typeface="Calibri" panose="020F0502020204030204" pitchFamily="34" charset="0"/>
              </a:rPr>
              <a:t>Debatte</a:t>
            </a:r>
            <a:r>
              <a:rPr lang="fr-FR" sz="2900" dirty="0">
                <a:latin typeface="Calibri" panose="020F0502020204030204" pitchFamily="34" charset="0"/>
              </a:rPr>
              <a:t> </a:t>
            </a:r>
            <a:r>
              <a:rPr lang="fr-FR" sz="2900" dirty="0" err="1">
                <a:latin typeface="Calibri" panose="020F0502020204030204" pitchFamily="34" charset="0"/>
              </a:rPr>
              <a:t>keine</a:t>
            </a:r>
            <a:r>
              <a:rPr lang="fr-FR" sz="2900" dirty="0">
                <a:latin typeface="Calibri" panose="020F0502020204030204" pitchFamily="34" charset="0"/>
              </a:rPr>
              <a:t> </a:t>
            </a:r>
            <a:r>
              <a:rPr lang="fr-FR" sz="2900" dirty="0" err="1">
                <a:latin typeface="Calibri" panose="020F0502020204030204" pitchFamily="34" charset="0"/>
              </a:rPr>
              <a:t>Änderung</a:t>
            </a:r>
            <a:endParaRPr lang="fr-FR" sz="2900" dirty="0">
              <a:latin typeface="Calibri" panose="020F0502020204030204" pitchFamily="34" charset="0"/>
            </a:endParaRPr>
          </a:p>
          <a:p>
            <a:pPr marL="0" indent="0">
              <a:buNone/>
            </a:pPr>
            <a:endParaRPr lang="fr-FR" sz="2000" i="1" dirty="0"/>
          </a:p>
          <a:p>
            <a:pPr marL="0" indent="0">
              <a:buNone/>
            </a:pPr>
            <a:r>
              <a:rPr lang="fr-FR" sz="2900" dirty="0" err="1">
                <a:latin typeface="Calibri" panose="020F0502020204030204" pitchFamily="34" charset="0"/>
              </a:rPr>
              <a:t>Beispielhafte</a:t>
            </a:r>
            <a:r>
              <a:rPr lang="fr-FR" sz="2900" dirty="0">
                <a:latin typeface="Calibri" panose="020F0502020204030204" pitchFamily="34" charset="0"/>
              </a:rPr>
              <a:t> </a:t>
            </a:r>
            <a:r>
              <a:rPr lang="fr-FR" sz="2900" dirty="0" err="1">
                <a:latin typeface="Calibri" panose="020F0502020204030204" pitchFamily="34" charset="0"/>
              </a:rPr>
              <a:t>Urteilsbegründung</a:t>
            </a:r>
            <a:r>
              <a:rPr lang="fr-FR" sz="2900" dirty="0">
                <a:latin typeface="Calibri" panose="020F0502020204030204" pitchFamily="34" charset="0"/>
              </a:rPr>
              <a:t>:</a:t>
            </a:r>
          </a:p>
          <a:p>
            <a:pPr marL="0" indent="0">
              <a:buNone/>
            </a:pPr>
            <a:r>
              <a:rPr lang="fr-FR" sz="2900" dirty="0">
                <a:latin typeface="Calibri" panose="020F0502020204030204" pitchFamily="34" charset="0"/>
              </a:rPr>
              <a:t>« </a:t>
            </a:r>
            <a:r>
              <a:rPr lang="de-DE" sz="2900" i="1" dirty="0">
                <a:latin typeface="Calibri" panose="020F0502020204030204" pitchFamily="34" charset="0"/>
              </a:rPr>
              <a:t>Es steht jedoch fest, dass der Verursacher eines Schadens alle Folgen des Schadens ersetzen muss und dass der Geschädigte im Gegensatz zum </a:t>
            </a:r>
            <a:r>
              <a:rPr lang="de-DE" sz="2900" i="1" dirty="0" err="1">
                <a:latin typeface="Calibri" panose="020F0502020204030204" pitchFamily="34" charset="0"/>
              </a:rPr>
              <a:t>common</a:t>
            </a:r>
            <a:r>
              <a:rPr lang="de-DE" sz="2900" i="1" dirty="0">
                <a:latin typeface="Calibri" panose="020F0502020204030204" pitchFamily="34" charset="0"/>
              </a:rPr>
              <a:t> </a:t>
            </a:r>
            <a:r>
              <a:rPr lang="de-DE" sz="2900" i="1" dirty="0" err="1">
                <a:latin typeface="Calibri" panose="020F0502020204030204" pitchFamily="34" charset="0"/>
              </a:rPr>
              <a:t>law</a:t>
            </a:r>
            <a:r>
              <a:rPr lang="de-DE" sz="2900" i="1" dirty="0">
                <a:latin typeface="Calibri" panose="020F0502020204030204" pitchFamily="34" charset="0"/>
              </a:rPr>
              <a:t> </a:t>
            </a:r>
            <a:r>
              <a:rPr lang="de-DE" sz="2900" i="1" dirty="0" err="1">
                <a:latin typeface="Calibri" panose="020F0502020204030204" pitchFamily="34" charset="0"/>
              </a:rPr>
              <a:t>system</a:t>
            </a:r>
            <a:r>
              <a:rPr lang="de-DE" sz="2900" i="1" dirty="0">
                <a:latin typeface="Calibri" panose="020F0502020204030204" pitchFamily="34" charset="0"/>
              </a:rPr>
              <a:t> (das die "</a:t>
            </a:r>
            <a:r>
              <a:rPr lang="de-DE" sz="2900" i="1" dirty="0" err="1">
                <a:latin typeface="Calibri" panose="020F0502020204030204" pitchFamily="34" charset="0"/>
              </a:rPr>
              <a:t>duty</a:t>
            </a:r>
            <a:r>
              <a:rPr lang="de-DE" sz="2900" i="1" dirty="0">
                <a:latin typeface="Calibri" panose="020F0502020204030204" pitchFamily="34" charset="0"/>
              </a:rPr>
              <a:t> </a:t>
            </a:r>
            <a:r>
              <a:rPr lang="de-DE" sz="2900" i="1" dirty="0" err="1">
                <a:latin typeface="Calibri" panose="020F0502020204030204" pitchFamily="34" charset="0"/>
              </a:rPr>
              <a:t>to</a:t>
            </a:r>
            <a:r>
              <a:rPr lang="de-DE" sz="2900" i="1" dirty="0">
                <a:latin typeface="Calibri" panose="020F0502020204030204" pitchFamily="34" charset="0"/>
              </a:rPr>
              <a:t> </a:t>
            </a:r>
            <a:r>
              <a:rPr lang="de-DE" sz="2900" i="1" dirty="0" err="1">
                <a:latin typeface="Calibri" panose="020F0502020204030204" pitchFamily="34" charset="0"/>
              </a:rPr>
              <a:t>mitigate</a:t>
            </a:r>
            <a:r>
              <a:rPr lang="de-DE" sz="2900" i="1" dirty="0">
                <a:latin typeface="Calibri" panose="020F0502020204030204" pitchFamily="34" charset="0"/>
              </a:rPr>
              <a:t> </a:t>
            </a:r>
            <a:r>
              <a:rPr lang="de-DE" sz="2900" i="1" dirty="0" err="1">
                <a:latin typeface="Calibri" panose="020F0502020204030204" pitchFamily="34" charset="0"/>
              </a:rPr>
              <a:t>damages</a:t>
            </a:r>
            <a:r>
              <a:rPr lang="de-DE" sz="2900" i="1" dirty="0">
                <a:latin typeface="Calibri" panose="020F0502020204030204" pitchFamily="34" charset="0"/>
              </a:rPr>
              <a:t>" kennt) nicht verpflichtet ist, seinen Schaden im Interesse des Verursachers zu begrenzen</a:t>
            </a:r>
            <a:r>
              <a:rPr lang="de-DE" sz="2900" dirty="0">
                <a:latin typeface="Calibri" panose="020F0502020204030204" pitchFamily="34" charset="0"/>
              </a:rPr>
              <a:t>“ (Cour </a:t>
            </a:r>
            <a:r>
              <a:rPr lang="de-DE" sz="2900" dirty="0" err="1">
                <a:latin typeface="Calibri" panose="020F0502020204030204" pitchFamily="34" charset="0"/>
              </a:rPr>
              <a:t>d‘Appel</a:t>
            </a:r>
            <a:r>
              <a:rPr lang="de-DE" sz="2900" dirty="0">
                <a:latin typeface="Calibri" panose="020F0502020204030204" pitchFamily="34" charset="0"/>
              </a:rPr>
              <a:t> ORLEANS, 2.3.2020), </a:t>
            </a:r>
            <a:r>
              <a:rPr lang="de-DE" sz="1900" dirty="0">
                <a:latin typeface="Calibri" panose="020F0502020204030204" pitchFamily="34" charset="0"/>
              </a:rPr>
              <a:t>siehe auch </a:t>
            </a:r>
            <a:r>
              <a:rPr lang="fr-FR" sz="1900" dirty="0">
                <a:latin typeface="Calibri" panose="020F0502020204030204" pitchFamily="34" charset="0"/>
              </a:rPr>
              <a:t>Cass. 3. </a:t>
            </a:r>
            <a:r>
              <a:rPr lang="fr-FR" sz="1900" dirty="0" err="1">
                <a:latin typeface="Calibri" panose="020F0502020204030204" pitchFamily="34" charset="0"/>
              </a:rPr>
              <a:t>Kammer</a:t>
            </a:r>
            <a:r>
              <a:rPr lang="fr-FR" sz="1900" dirty="0">
                <a:latin typeface="Calibri" panose="020F0502020204030204" pitchFamily="34" charset="0"/>
              </a:rPr>
              <a:t>, 15 Juni 2022, n° 21-15.164</a:t>
            </a:r>
          </a:p>
          <a:p>
            <a:pPr marL="0" indent="0">
              <a:buNone/>
            </a:pPr>
            <a:endParaRPr lang="fr-FR" sz="2900" dirty="0">
              <a:latin typeface="Calibri" panose="020F0502020204030204" pitchFamily="34" charset="0"/>
            </a:endParaRPr>
          </a:p>
        </p:txBody>
      </p:sp>
    </p:spTree>
    <p:extLst>
      <p:ext uri="{BB962C8B-B14F-4D97-AF65-F5344CB8AC3E}">
        <p14:creationId xmlns:p14="http://schemas.microsoft.com/office/powerpoint/2010/main" val="14716528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7: </a:t>
            </a:r>
            <a:r>
              <a:rPr lang="fr-FR" b="1" dirty="0" err="1">
                <a:solidFill>
                  <a:srgbClr val="FF0000"/>
                </a:solidFill>
              </a:rPr>
              <a:t>Beachte</a:t>
            </a:r>
            <a:r>
              <a:rPr lang="fr-FR" b="1" dirty="0">
                <a:solidFill>
                  <a:srgbClr val="FF0000"/>
                </a:solidFill>
              </a:rPr>
              <a:t>!</a:t>
            </a:r>
            <a:r>
              <a:rPr lang="fr-FR" b="1" dirty="0">
                <a:solidFill>
                  <a:schemeClr val="accent4">
                    <a:lumMod val="75000"/>
                  </a:schemeClr>
                </a:solidFill>
              </a:rPr>
              <a:t> </a:t>
            </a:r>
            <a:r>
              <a:rPr lang="fr-FR" b="1" dirty="0" err="1">
                <a:solidFill>
                  <a:srgbClr val="FF0000"/>
                </a:solidFill>
              </a:rPr>
              <a:t>Keine</a:t>
            </a:r>
            <a:r>
              <a:rPr lang="fr-FR" b="1" dirty="0">
                <a:solidFill>
                  <a:srgbClr val="FF0000"/>
                </a:solidFill>
              </a:rPr>
              <a:t> </a:t>
            </a:r>
            <a:r>
              <a:rPr lang="fr-FR" b="1" dirty="0" err="1">
                <a:solidFill>
                  <a:srgbClr val="FF0000"/>
                </a:solidFill>
              </a:rPr>
              <a:t>generelle</a:t>
            </a:r>
            <a:r>
              <a:rPr lang="fr-FR" b="1" dirty="0">
                <a:solidFill>
                  <a:srgbClr val="FF0000"/>
                </a:solidFill>
              </a:rPr>
              <a:t> </a:t>
            </a:r>
            <a:r>
              <a:rPr lang="fr-FR" b="1" dirty="0" err="1">
                <a:solidFill>
                  <a:srgbClr val="FF0000"/>
                </a:solidFill>
              </a:rPr>
              <a:t>Pflicht</a:t>
            </a:r>
            <a:r>
              <a:rPr lang="fr-FR" b="1" dirty="0">
                <a:solidFill>
                  <a:srgbClr val="FF0000"/>
                </a:solidFill>
              </a:rPr>
              <a:t> </a:t>
            </a:r>
            <a:r>
              <a:rPr lang="fr-FR" b="1" dirty="0" err="1">
                <a:solidFill>
                  <a:srgbClr val="FF0000"/>
                </a:solidFill>
              </a:rPr>
              <a:t>zur</a:t>
            </a:r>
            <a:r>
              <a:rPr lang="fr-FR" b="1" dirty="0">
                <a:solidFill>
                  <a:srgbClr val="FF0000"/>
                </a:solidFill>
              </a:rPr>
              <a:t> </a:t>
            </a:r>
            <a:r>
              <a:rPr lang="fr-FR" b="1" dirty="0" err="1">
                <a:solidFill>
                  <a:srgbClr val="FF0000"/>
                </a:solidFill>
              </a:rPr>
              <a:t>Schadensminderung</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25000" lnSpcReduction="20000"/>
          </a:bodyPr>
          <a:lstStyle/>
          <a:p>
            <a:endParaRPr lang="fr-FR" sz="2900" dirty="0"/>
          </a:p>
          <a:p>
            <a:pPr marL="0" indent="0">
              <a:buNone/>
            </a:pPr>
            <a:r>
              <a:rPr lang="de-DE" sz="11200" b="1" dirty="0">
                <a:latin typeface="Calibri" panose="020F0502020204030204" pitchFamily="34" charset="0"/>
                <a:hlinkClick r:id="rId2"/>
              </a:rPr>
              <a:t>Cour de </a:t>
            </a:r>
            <a:r>
              <a:rPr lang="de-DE" sz="11200" b="1" dirty="0" err="1">
                <a:latin typeface="Calibri" panose="020F0502020204030204" pitchFamily="34" charset="0"/>
                <a:hlinkClick r:id="rId2"/>
              </a:rPr>
              <a:t>Cassation</a:t>
            </a:r>
            <a:r>
              <a:rPr lang="de-DE" sz="11200" b="1" dirty="0">
                <a:latin typeface="Calibri" panose="020F0502020204030204" pitchFamily="34" charset="0"/>
                <a:hlinkClick r:id="rId2"/>
              </a:rPr>
              <a:t>: 23.9.2020 (</a:t>
            </a:r>
            <a:r>
              <a:rPr lang="fr-FR" sz="11200" b="1" dirty="0">
                <a:latin typeface="Calibri" panose="020F0502020204030204" pitchFamily="34" charset="0"/>
                <a:hlinkClick r:id="rId2"/>
              </a:rPr>
              <a:t>15-28.898)</a:t>
            </a:r>
            <a:endParaRPr lang="fr-FR" sz="11200" b="1" dirty="0">
              <a:latin typeface="Calibri" panose="020F0502020204030204" pitchFamily="34" charset="0"/>
            </a:endParaRPr>
          </a:p>
          <a:p>
            <a:pPr marL="0" indent="0">
              <a:buNone/>
            </a:pPr>
            <a:endParaRPr lang="fr-FR" sz="8900" dirty="0">
              <a:latin typeface="Calibri" panose="020F0502020204030204" pitchFamily="34" charset="0"/>
            </a:endParaRPr>
          </a:p>
          <a:p>
            <a:pPr marL="0" indent="0">
              <a:buNone/>
            </a:pPr>
            <a:r>
              <a:rPr lang="de-DE" sz="11200" dirty="0">
                <a:latin typeface="Calibri" panose="020F0502020204030204" pitchFamily="34" charset="0"/>
              </a:rPr>
              <a:t>Frage: Kann ein Schiffseigentümer einen Einkommensausfall über 28 Monate geltend machen (280.000 €) obwohl er verabsäumte, das defekte Schiff reparieren zu lassen?</a:t>
            </a:r>
          </a:p>
          <a:p>
            <a:pPr marL="0" indent="0">
              <a:buNone/>
            </a:pPr>
            <a:endParaRPr lang="de-DE" sz="11200" dirty="0">
              <a:latin typeface="Calibri" panose="020F0502020204030204" pitchFamily="34" charset="0"/>
            </a:endParaRPr>
          </a:p>
          <a:p>
            <a:pPr marL="0" indent="0">
              <a:buNone/>
            </a:pPr>
            <a:r>
              <a:rPr lang="de-DE" sz="11200" dirty="0">
                <a:latin typeface="Calibri" panose="020F0502020204030204" pitchFamily="34" charset="0"/>
              </a:rPr>
              <a:t>Deutsche Schiffswerft (für Schaden verantwortlich) argumentierte </a:t>
            </a:r>
            <a:r>
              <a:rPr lang="de-DE" sz="11200" b="1" dirty="0">
                <a:latin typeface="Calibri" panose="020F0502020204030204" pitchFamily="34" charset="0"/>
              </a:rPr>
              <a:t>NEIN! </a:t>
            </a:r>
          </a:p>
          <a:p>
            <a:pPr marL="0" indent="0">
              <a:buNone/>
            </a:pPr>
            <a:r>
              <a:rPr lang="de-DE" sz="11200" dirty="0">
                <a:latin typeface="Calibri" panose="020F0502020204030204" pitchFamily="34" charset="0"/>
              </a:rPr>
              <a:t>Cour de </a:t>
            </a:r>
            <a:r>
              <a:rPr lang="de-DE" sz="11200" dirty="0" err="1">
                <a:latin typeface="Calibri" panose="020F0502020204030204" pitchFamily="34" charset="0"/>
              </a:rPr>
              <a:t>Cassation</a:t>
            </a:r>
            <a:r>
              <a:rPr lang="de-DE" sz="11200" dirty="0">
                <a:latin typeface="Calibri" panose="020F0502020204030204" pitchFamily="34" charset="0"/>
              </a:rPr>
              <a:t> urteilte </a:t>
            </a:r>
            <a:r>
              <a:rPr lang="de-DE" sz="11200" b="1" dirty="0">
                <a:latin typeface="Calibri" panose="020F0502020204030204" pitchFamily="34" charset="0"/>
              </a:rPr>
              <a:t>JA!</a:t>
            </a:r>
          </a:p>
          <a:p>
            <a:pPr marL="0" indent="0">
              <a:buNone/>
            </a:pPr>
            <a:endParaRPr lang="de-DE" sz="11200" dirty="0">
              <a:latin typeface="Calibri" panose="020F0502020204030204" pitchFamily="34" charset="0"/>
            </a:endParaRPr>
          </a:p>
          <a:p>
            <a:pPr marL="0" indent="0">
              <a:buNone/>
            </a:pPr>
            <a:r>
              <a:rPr lang="de-DE" sz="11200" dirty="0">
                <a:latin typeface="Calibri" panose="020F0502020204030204" pitchFamily="34" charset="0"/>
              </a:rPr>
              <a:t>Keine Verpflichtung Schiffseigentümer die Reparaturen vorzuschießen um so Einkommensausfall zu reduzieren.</a:t>
            </a:r>
            <a:endParaRPr lang="fr-FR" sz="11200" dirty="0">
              <a:latin typeface="Calibri" panose="020F0502020204030204" pitchFamily="34" charset="0"/>
            </a:endParaRPr>
          </a:p>
          <a:p>
            <a:endParaRPr lang="fr-FR" sz="8900" dirty="0">
              <a:latin typeface="Calibri" panose="020F0502020204030204" pitchFamily="34" charset="0"/>
            </a:endParaRPr>
          </a:p>
          <a:p>
            <a:endParaRPr lang="fr-FR" sz="8900" dirty="0">
              <a:latin typeface="Calibri" panose="020F0502020204030204" pitchFamily="34" charset="0"/>
            </a:endParaRPr>
          </a:p>
          <a:p>
            <a:endParaRPr lang="fr-FR" sz="8900" dirty="0">
              <a:latin typeface="Calibri" panose="020F0502020204030204" pitchFamily="34" charset="0"/>
            </a:endParaRPr>
          </a:p>
          <a:p>
            <a:endParaRPr lang="fr-FR" sz="8900" dirty="0">
              <a:latin typeface="Calibri" panose="020F0502020204030204" pitchFamily="34" charset="0"/>
            </a:endParaRPr>
          </a:p>
          <a:p>
            <a:endParaRPr lang="fr-FR" sz="8900" dirty="0">
              <a:latin typeface="Calibri" panose="020F0502020204030204" pitchFamily="34" charset="0"/>
            </a:endParaRPr>
          </a:p>
          <a:p>
            <a:endParaRPr lang="fr-FR" sz="8900" dirty="0">
              <a:latin typeface="Calibri" panose="020F0502020204030204" pitchFamily="34" charset="0"/>
            </a:endParaRPr>
          </a:p>
          <a:p>
            <a:endParaRPr lang="fr-FR" sz="8900" dirty="0">
              <a:latin typeface="Calibri" panose="020F0502020204030204" pitchFamily="34" charset="0"/>
            </a:endParaRPr>
          </a:p>
        </p:txBody>
      </p:sp>
    </p:spTree>
    <p:extLst>
      <p:ext uri="{BB962C8B-B14F-4D97-AF65-F5344CB8AC3E}">
        <p14:creationId xmlns:p14="http://schemas.microsoft.com/office/powerpoint/2010/main" val="11427903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7: </a:t>
            </a:r>
            <a:r>
              <a:rPr lang="fr-FR" b="1" dirty="0" err="1">
                <a:solidFill>
                  <a:srgbClr val="FF0000"/>
                </a:solidFill>
              </a:rPr>
              <a:t>Beachte</a:t>
            </a:r>
            <a:r>
              <a:rPr lang="fr-FR" b="1" dirty="0">
                <a:solidFill>
                  <a:srgbClr val="FF0000"/>
                </a:solidFill>
              </a:rPr>
              <a:t>!</a:t>
            </a:r>
            <a:r>
              <a:rPr lang="fr-FR" b="1" dirty="0">
                <a:solidFill>
                  <a:schemeClr val="accent4">
                    <a:lumMod val="75000"/>
                  </a:schemeClr>
                </a:solidFill>
              </a:rPr>
              <a:t> </a:t>
            </a:r>
            <a:r>
              <a:rPr lang="fr-FR" b="1" dirty="0" err="1">
                <a:solidFill>
                  <a:srgbClr val="FF0000"/>
                </a:solidFill>
              </a:rPr>
              <a:t>Keine</a:t>
            </a:r>
            <a:r>
              <a:rPr lang="fr-FR" b="1" dirty="0">
                <a:solidFill>
                  <a:srgbClr val="FF0000"/>
                </a:solidFill>
              </a:rPr>
              <a:t> </a:t>
            </a:r>
            <a:r>
              <a:rPr lang="fr-FR" b="1" dirty="0" err="1">
                <a:solidFill>
                  <a:srgbClr val="FF0000"/>
                </a:solidFill>
              </a:rPr>
              <a:t>generelle</a:t>
            </a:r>
            <a:r>
              <a:rPr lang="fr-FR" b="1" dirty="0">
                <a:solidFill>
                  <a:srgbClr val="FF0000"/>
                </a:solidFill>
              </a:rPr>
              <a:t> </a:t>
            </a:r>
            <a:r>
              <a:rPr lang="fr-FR" b="1" dirty="0" err="1">
                <a:solidFill>
                  <a:srgbClr val="FF0000"/>
                </a:solidFill>
              </a:rPr>
              <a:t>Pflicht</a:t>
            </a:r>
            <a:r>
              <a:rPr lang="fr-FR" b="1" dirty="0">
                <a:solidFill>
                  <a:srgbClr val="FF0000"/>
                </a:solidFill>
              </a:rPr>
              <a:t> </a:t>
            </a:r>
            <a:r>
              <a:rPr lang="fr-FR" b="1" dirty="0" err="1">
                <a:solidFill>
                  <a:srgbClr val="FF0000"/>
                </a:solidFill>
              </a:rPr>
              <a:t>zur</a:t>
            </a:r>
            <a:r>
              <a:rPr lang="fr-FR" b="1" dirty="0">
                <a:solidFill>
                  <a:srgbClr val="FF0000"/>
                </a:solidFill>
              </a:rPr>
              <a:t> </a:t>
            </a:r>
            <a:r>
              <a:rPr lang="fr-FR" b="1" dirty="0" err="1">
                <a:solidFill>
                  <a:srgbClr val="FF0000"/>
                </a:solidFill>
              </a:rPr>
              <a:t>Schadensminderung</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25000" lnSpcReduction="20000"/>
          </a:bodyPr>
          <a:lstStyle/>
          <a:p>
            <a:endParaRPr lang="fr-FR" sz="2900" dirty="0"/>
          </a:p>
          <a:p>
            <a:endParaRPr lang="fr-FR" sz="8800" dirty="0">
              <a:latin typeface="Calibri" panose="020F0502020204030204" pitchFamily="34" charset="0"/>
            </a:endParaRPr>
          </a:p>
          <a:p>
            <a:pPr marL="0" indent="0">
              <a:buNone/>
            </a:pPr>
            <a:r>
              <a:rPr lang="fr-FR" sz="9600" dirty="0">
                <a:latin typeface="Calibri" panose="020F0502020204030204" pitchFamily="34" charset="0"/>
              </a:rPr>
              <a:t>ABER </a:t>
            </a:r>
            <a:r>
              <a:rPr lang="fr-FR" sz="9600" b="1" dirty="0" err="1">
                <a:latin typeface="Calibri" panose="020F0502020204030204" pitchFamily="34" charset="0"/>
              </a:rPr>
              <a:t>Sanktion</a:t>
            </a:r>
            <a:r>
              <a:rPr lang="fr-FR" sz="9600" b="1" dirty="0">
                <a:latin typeface="Calibri" panose="020F0502020204030204" pitchFamily="34" charset="0"/>
              </a:rPr>
              <a:t> </a:t>
            </a:r>
            <a:r>
              <a:rPr lang="fr-FR" sz="9600" b="1" dirty="0" err="1">
                <a:latin typeface="Calibri" panose="020F0502020204030204" pitchFamily="34" charset="0"/>
              </a:rPr>
              <a:t>über</a:t>
            </a:r>
            <a:r>
              <a:rPr lang="fr-FR" sz="9600" b="1" dirty="0">
                <a:latin typeface="Calibri" panose="020F0502020204030204" pitchFamily="34" charset="0"/>
              </a:rPr>
              <a:t> « contrat type » </a:t>
            </a:r>
            <a:r>
              <a:rPr lang="fr-FR" sz="9600" b="1" dirty="0" err="1">
                <a:latin typeface="Calibri" panose="020F0502020204030204" pitchFamily="34" charset="0"/>
              </a:rPr>
              <a:t>wenn</a:t>
            </a:r>
            <a:r>
              <a:rPr lang="fr-FR" sz="9600" b="1" dirty="0">
                <a:latin typeface="Calibri" panose="020F0502020204030204" pitchFamily="34" charset="0"/>
              </a:rPr>
              <a:t> </a:t>
            </a:r>
            <a:r>
              <a:rPr lang="fr-FR" sz="9600" b="1" dirty="0" err="1">
                <a:latin typeface="Calibri" panose="020F0502020204030204" pitchFamily="34" charset="0"/>
              </a:rPr>
              <a:t>grundlose</a:t>
            </a:r>
            <a:r>
              <a:rPr lang="fr-FR" sz="9600" b="1" dirty="0">
                <a:latin typeface="Calibri" panose="020F0502020204030204" pitchFamily="34" charset="0"/>
              </a:rPr>
              <a:t> </a:t>
            </a:r>
            <a:r>
              <a:rPr lang="fr-FR" sz="9600" b="1" dirty="0" err="1">
                <a:latin typeface="Calibri" panose="020F0502020204030204" pitchFamily="34" charset="0"/>
              </a:rPr>
              <a:t>Vernichtung</a:t>
            </a:r>
            <a:r>
              <a:rPr lang="fr-FR" sz="9600" b="1" dirty="0">
                <a:latin typeface="Calibri" panose="020F0502020204030204" pitchFamily="34" charset="0"/>
              </a:rPr>
              <a:t> </a:t>
            </a:r>
            <a:r>
              <a:rPr lang="fr-FR" sz="9600" dirty="0" err="1">
                <a:latin typeface="Calibri" panose="020F0502020204030204" pitchFamily="34" charset="0"/>
              </a:rPr>
              <a:t>Ware</a:t>
            </a:r>
            <a:r>
              <a:rPr lang="fr-FR" sz="9600" dirty="0">
                <a:latin typeface="Calibri" panose="020F0502020204030204" pitchFamily="34" charset="0"/>
              </a:rPr>
              <a:t> </a:t>
            </a:r>
          </a:p>
          <a:p>
            <a:pPr marL="0" indent="0">
              <a:buNone/>
            </a:pPr>
            <a:endParaRPr lang="fr-FR" sz="9600" dirty="0">
              <a:latin typeface="Calibri" panose="020F0502020204030204" pitchFamily="34" charset="0"/>
            </a:endParaRPr>
          </a:p>
          <a:p>
            <a:pPr marL="0" indent="0">
              <a:buNone/>
            </a:pPr>
            <a:r>
              <a:rPr lang="fr-FR" sz="9600" dirty="0">
                <a:latin typeface="Calibri" panose="020F0502020204030204" pitchFamily="34" charset="0"/>
              </a:rPr>
              <a:t>In </a:t>
            </a:r>
            <a:r>
              <a:rPr lang="fr-FR" sz="9600" dirty="0" err="1">
                <a:latin typeface="Calibri" panose="020F0502020204030204" pitchFamily="34" charset="0"/>
              </a:rPr>
              <a:t>Standardverträgen</a:t>
            </a:r>
            <a:r>
              <a:rPr lang="fr-FR" sz="9600" dirty="0">
                <a:latin typeface="Calibri" panose="020F0502020204030204" pitchFamily="34" charset="0"/>
              </a:rPr>
              <a:t> (contrat type) </a:t>
            </a:r>
            <a:r>
              <a:rPr lang="fr-FR" sz="9600" dirty="0" err="1">
                <a:latin typeface="Calibri" panose="020F0502020204030204" pitchFamily="34" charset="0"/>
              </a:rPr>
              <a:t>vorgesehen</a:t>
            </a:r>
            <a:endParaRPr lang="fr-FR" sz="9600" dirty="0">
              <a:latin typeface="Calibri" panose="020F0502020204030204" pitchFamily="34" charset="0"/>
            </a:endParaRPr>
          </a:p>
          <a:p>
            <a:pPr marL="0" indent="0">
              <a:buNone/>
            </a:pPr>
            <a:endParaRPr lang="fr-FR" sz="9600" dirty="0">
              <a:latin typeface="Calibri" panose="020F0502020204030204" pitchFamily="34" charset="0"/>
            </a:endParaRPr>
          </a:p>
          <a:p>
            <a:pPr marL="0" indent="0">
              <a:buNone/>
            </a:pPr>
            <a:r>
              <a:rPr lang="fr-FR" sz="9600" dirty="0" err="1">
                <a:latin typeface="Calibri" panose="020F0502020204030204" pitchFamily="34" charset="0"/>
              </a:rPr>
              <a:t>Beispiel</a:t>
            </a:r>
            <a:r>
              <a:rPr lang="fr-FR" sz="9600" dirty="0">
                <a:latin typeface="Calibri" panose="020F0502020204030204" pitchFamily="34" charset="0"/>
              </a:rPr>
              <a:t>: Contrat type </a:t>
            </a:r>
            <a:r>
              <a:rPr lang="fr-FR" sz="9600" dirty="0" err="1">
                <a:latin typeface="Calibri" panose="020F0502020204030204" pitchFamily="34" charset="0"/>
              </a:rPr>
              <a:t>Allgemeines</a:t>
            </a:r>
            <a:r>
              <a:rPr lang="fr-FR" sz="9600" dirty="0">
                <a:latin typeface="Calibri" panose="020F0502020204030204" pitchFamily="34" charset="0"/>
              </a:rPr>
              <a:t> </a:t>
            </a:r>
            <a:r>
              <a:rPr lang="fr-FR" sz="9600" dirty="0" err="1">
                <a:latin typeface="Calibri" panose="020F0502020204030204" pitchFamily="34" charset="0"/>
              </a:rPr>
              <a:t>Frachtgut</a:t>
            </a:r>
            <a:r>
              <a:rPr lang="fr-FR" sz="9600" dirty="0">
                <a:latin typeface="Calibri" panose="020F0502020204030204" pitchFamily="34" charset="0"/>
              </a:rPr>
              <a:t> </a:t>
            </a:r>
          </a:p>
          <a:p>
            <a:pPr marL="0" indent="0">
              <a:buNone/>
            </a:pPr>
            <a:endParaRPr lang="fr-FR" sz="9600" dirty="0">
              <a:latin typeface="Calibri" panose="020F0502020204030204" pitchFamily="34" charset="0"/>
            </a:endParaRPr>
          </a:p>
          <a:p>
            <a:pPr marL="0" indent="0">
              <a:buNone/>
            </a:pPr>
            <a:r>
              <a:rPr lang="fr-FR" sz="9600" u="sng" dirty="0">
                <a:latin typeface="Calibri" panose="020F0502020204030204" pitchFamily="34" charset="0"/>
              </a:rPr>
              <a:t>Artikel 22.3:</a:t>
            </a:r>
          </a:p>
          <a:p>
            <a:pPr marL="0" indent="0">
              <a:buNone/>
            </a:pPr>
            <a:r>
              <a:rPr lang="de-DE" sz="9600" dirty="0">
                <a:latin typeface="Calibri" panose="020F0502020204030204" pitchFamily="34" charset="0"/>
              </a:rPr>
              <a:t>„</a:t>
            </a:r>
            <a:r>
              <a:rPr lang="de-DE" sz="9600" i="1" dirty="0">
                <a:latin typeface="Calibri" panose="020F0502020204030204" pitchFamily="34" charset="0"/>
              </a:rPr>
              <a:t>Die Entschädigung wird um </a:t>
            </a:r>
            <a:r>
              <a:rPr lang="de-DE" sz="9600" b="1" i="1" dirty="0">
                <a:latin typeface="Calibri" panose="020F0502020204030204" pitchFamily="34" charset="0"/>
              </a:rPr>
              <a:t>ein Drittel gekürzt</a:t>
            </a:r>
            <a:r>
              <a:rPr lang="de-DE" sz="9600" i="1" dirty="0">
                <a:latin typeface="Calibri" panose="020F0502020204030204" pitchFamily="34" charset="0"/>
              </a:rPr>
              <a:t>, wenn der Auftraggeber die Vernichtung des zurückgelassenen Gutes anordnet oder dessen Bergung/Verkauf verbietet. </a:t>
            </a:r>
          </a:p>
          <a:p>
            <a:pPr marL="0" indent="0">
              <a:buNone/>
            </a:pPr>
            <a:r>
              <a:rPr lang="de-DE" sz="9600" i="1" dirty="0">
                <a:latin typeface="Calibri" panose="020F0502020204030204" pitchFamily="34" charset="0"/>
              </a:rPr>
              <a:t>Diese Kürzung </a:t>
            </a:r>
            <a:r>
              <a:rPr lang="de-DE" sz="9600" b="1" i="1" dirty="0">
                <a:latin typeface="Calibri" panose="020F0502020204030204" pitchFamily="34" charset="0"/>
              </a:rPr>
              <a:t>entfällt aber bei Vorsatz oder unentschuldbarem Verschulden </a:t>
            </a:r>
            <a:r>
              <a:rPr lang="de-DE" sz="9600" i="1" dirty="0">
                <a:latin typeface="Calibri" panose="020F0502020204030204" pitchFamily="34" charset="0"/>
              </a:rPr>
              <a:t>(</a:t>
            </a:r>
            <a:r>
              <a:rPr lang="de-DE" sz="9600" i="1" dirty="0" err="1">
                <a:latin typeface="Calibri" panose="020F0502020204030204" pitchFamily="34" charset="0"/>
              </a:rPr>
              <a:t>faute</a:t>
            </a:r>
            <a:r>
              <a:rPr lang="de-DE" sz="9600" i="1" dirty="0">
                <a:latin typeface="Calibri" panose="020F0502020204030204" pitchFamily="34" charset="0"/>
              </a:rPr>
              <a:t> </a:t>
            </a:r>
            <a:r>
              <a:rPr lang="de-DE" sz="9600" i="1" dirty="0" err="1">
                <a:latin typeface="Calibri" panose="020F0502020204030204" pitchFamily="34" charset="0"/>
              </a:rPr>
              <a:t>inexcusable</a:t>
            </a:r>
            <a:r>
              <a:rPr lang="de-DE" sz="9600" i="1" dirty="0">
                <a:latin typeface="Calibri" panose="020F0502020204030204" pitchFamily="34" charset="0"/>
              </a:rPr>
              <a:t>) des Frachtführers“.</a:t>
            </a:r>
          </a:p>
          <a:p>
            <a:endParaRPr lang="fr-FR" sz="8800" dirty="0">
              <a:latin typeface="Calibri" panose="020F0502020204030204" pitchFamily="34" charset="0"/>
            </a:endParaRPr>
          </a:p>
          <a:p>
            <a:endParaRPr lang="fr-FR" sz="8800" dirty="0">
              <a:latin typeface="Calibri" panose="020F0502020204030204" pitchFamily="34" charset="0"/>
            </a:endParaRPr>
          </a:p>
          <a:p>
            <a:endParaRPr lang="fr-FR" sz="8900" dirty="0">
              <a:latin typeface="Calibri" panose="020F0502020204030204" pitchFamily="34" charset="0"/>
            </a:endParaRPr>
          </a:p>
          <a:p>
            <a:endParaRPr lang="fr-FR" sz="8900" dirty="0">
              <a:latin typeface="Calibri" panose="020F0502020204030204" pitchFamily="34" charset="0"/>
            </a:endParaRPr>
          </a:p>
          <a:p>
            <a:endParaRPr lang="fr-FR" sz="8900" dirty="0">
              <a:latin typeface="Calibri" panose="020F0502020204030204" pitchFamily="34" charset="0"/>
            </a:endParaRPr>
          </a:p>
          <a:p>
            <a:endParaRPr lang="fr-FR" sz="8900" dirty="0">
              <a:latin typeface="Calibri" panose="020F0502020204030204" pitchFamily="34" charset="0"/>
            </a:endParaRPr>
          </a:p>
          <a:p>
            <a:endParaRPr lang="fr-FR" sz="8900" dirty="0">
              <a:latin typeface="Calibri" panose="020F0502020204030204" pitchFamily="34" charset="0"/>
            </a:endParaRPr>
          </a:p>
          <a:p>
            <a:r>
              <a:rPr lang="fr-FR" sz="8900" dirty="0">
                <a:latin typeface="Calibri" panose="020F0502020204030204" pitchFamily="34" charset="0"/>
              </a:rPr>
              <a:t>Principe de précaution DANONE – CA CAEN 13.2.2022 (20/00120)</a:t>
            </a:r>
          </a:p>
          <a:p>
            <a:pPr marL="0" indent="0">
              <a:buNone/>
            </a:pPr>
            <a:r>
              <a:rPr lang="fr-FR" sz="8900" dirty="0">
                <a:latin typeface="Calibri" panose="020F0502020204030204" pitchFamily="34" charset="0"/>
              </a:rPr>
              <a:t>380€ vs 45.OOO €</a:t>
            </a:r>
          </a:p>
        </p:txBody>
      </p:sp>
    </p:spTree>
    <p:extLst>
      <p:ext uri="{BB962C8B-B14F-4D97-AF65-F5344CB8AC3E}">
        <p14:creationId xmlns:p14="http://schemas.microsoft.com/office/powerpoint/2010/main" val="40957253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7: </a:t>
            </a:r>
            <a:r>
              <a:rPr lang="fr-FR" b="1" dirty="0" err="1">
                <a:solidFill>
                  <a:srgbClr val="FF0000"/>
                </a:solidFill>
              </a:rPr>
              <a:t>Beachte</a:t>
            </a:r>
            <a:r>
              <a:rPr lang="fr-FR" b="1" dirty="0">
                <a:solidFill>
                  <a:srgbClr val="FF0000"/>
                </a:solidFill>
              </a:rPr>
              <a:t>!</a:t>
            </a:r>
            <a:r>
              <a:rPr lang="fr-FR" b="1" dirty="0">
                <a:solidFill>
                  <a:schemeClr val="accent4">
                    <a:lumMod val="75000"/>
                  </a:schemeClr>
                </a:solidFill>
              </a:rPr>
              <a:t> </a:t>
            </a:r>
            <a:r>
              <a:rPr lang="fr-FR" b="1" dirty="0" err="1">
                <a:solidFill>
                  <a:srgbClr val="FF0000"/>
                </a:solidFill>
              </a:rPr>
              <a:t>Keine</a:t>
            </a:r>
            <a:r>
              <a:rPr lang="fr-FR" b="1" dirty="0">
                <a:solidFill>
                  <a:srgbClr val="FF0000"/>
                </a:solidFill>
              </a:rPr>
              <a:t> </a:t>
            </a:r>
            <a:r>
              <a:rPr lang="fr-FR" b="1" dirty="0" err="1">
                <a:solidFill>
                  <a:srgbClr val="FF0000"/>
                </a:solidFill>
              </a:rPr>
              <a:t>generelle</a:t>
            </a:r>
            <a:r>
              <a:rPr lang="fr-FR" b="1" dirty="0">
                <a:solidFill>
                  <a:srgbClr val="FF0000"/>
                </a:solidFill>
              </a:rPr>
              <a:t> </a:t>
            </a:r>
            <a:r>
              <a:rPr lang="fr-FR" b="1" dirty="0" err="1">
                <a:solidFill>
                  <a:srgbClr val="FF0000"/>
                </a:solidFill>
              </a:rPr>
              <a:t>Pflicht</a:t>
            </a:r>
            <a:r>
              <a:rPr lang="fr-FR" b="1" dirty="0">
                <a:solidFill>
                  <a:srgbClr val="FF0000"/>
                </a:solidFill>
              </a:rPr>
              <a:t> </a:t>
            </a:r>
            <a:r>
              <a:rPr lang="fr-FR" b="1" dirty="0" err="1">
                <a:solidFill>
                  <a:srgbClr val="FF0000"/>
                </a:solidFill>
              </a:rPr>
              <a:t>zur</a:t>
            </a:r>
            <a:r>
              <a:rPr lang="fr-FR" b="1" dirty="0">
                <a:solidFill>
                  <a:srgbClr val="FF0000"/>
                </a:solidFill>
              </a:rPr>
              <a:t> </a:t>
            </a:r>
            <a:r>
              <a:rPr lang="fr-FR" b="1" dirty="0" err="1">
                <a:solidFill>
                  <a:srgbClr val="FF0000"/>
                </a:solidFill>
              </a:rPr>
              <a:t>Schadensminderung</a:t>
            </a:r>
            <a:r>
              <a:rPr lang="fr-FR" b="1" dirty="0">
                <a:solidFill>
                  <a:srgbClr val="FF0000"/>
                </a:solidFill>
              </a:rPr>
              <a:t> </a:t>
            </a:r>
            <a:endParaRPr lang="fr-FR"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552450" y="1514168"/>
            <a:ext cx="10515600" cy="4731621"/>
          </a:xfrm>
        </p:spPr>
        <p:txBody>
          <a:bodyPr>
            <a:normAutofit fontScale="77500" lnSpcReduction="20000"/>
          </a:bodyPr>
          <a:lstStyle/>
          <a:p>
            <a:endParaRPr lang="fr-FR" dirty="0"/>
          </a:p>
          <a:p>
            <a:r>
              <a:rPr lang="fr-FR" b="1" dirty="0" err="1"/>
              <a:t>Vertragliche</a:t>
            </a:r>
            <a:r>
              <a:rPr lang="fr-FR" b="1" dirty="0"/>
              <a:t> </a:t>
            </a:r>
            <a:r>
              <a:rPr lang="fr-FR" b="1" dirty="0" err="1"/>
              <a:t>Bestimmungen</a:t>
            </a:r>
            <a:r>
              <a:rPr lang="fr-FR" b="1" dirty="0"/>
              <a:t> </a:t>
            </a:r>
            <a:r>
              <a:rPr lang="fr-FR" dirty="0" err="1"/>
              <a:t>möglich</a:t>
            </a:r>
            <a:r>
              <a:rPr lang="fr-FR" dirty="0"/>
              <a:t> (</a:t>
            </a:r>
            <a:r>
              <a:rPr lang="fr-FR" dirty="0" err="1"/>
              <a:t>Verpflichtung</a:t>
            </a:r>
            <a:r>
              <a:rPr lang="fr-FR" dirty="0"/>
              <a:t> </a:t>
            </a:r>
            <a:r>
              <a:rPr lang="fr-FR" dirty="0" err="1"/>
              <a:t>Schadensminderung</a:t>
            </a:r>
            <a:r>
              <a:rPr lang="fr-FR" dirty="0"/>
              <a:t> </a:t>
            </a:r>
            <a:r>
              <a:rPr lang="fr-FR" dirty="0" err="1"/>
              <a:t>Schadensfall</a:t>
            </a:r>
            <a:r>
              <a:rPr lang="fr-FR" dirty="0"/>
              <a:t>, </a:t>
            </a:r>
            <a:r>
              <a:rPr lang="fr-FR" b="1" dirty="0" err="1"/>
              <a:t>Versicherungspolizzen</a:t>
            </a:r>
            <a:r>
              <a:rPr lang="fr-FR" dirty="0"/>
              <a:t>), aber </a:t>
            </a:r>
            <a:r>
              <a:rPr lang="fr-FR" dirty="0" err="1"/>
              <a:t>nicht</a:t>
            </a:r>
            <a:r>
              <a:rPr lang="fr-FR" dirty="0"/>
              <a:t> </a:t>
            </a:r>
            <a:r>
              <a:rPr lang="fr-FR" dirty="0" err="1"/>
              <a:t>einseitig</a:t>
            </a:r>
            <a:r>
              <a:rPr lang="fr-FR" dirty="0"/>
              <a:t> !</a:t>
            </a:r>
          </a:p>
          <a:p>
            <a:pPr marL="0" indent="0">
              <a:buNone/>
            </a:pPr>
            <a:r>
              <a:rPr lang="fr-FR" dirty="0"/>
              <a:t>	</a:t>
            </a:r>
          </a:p>
          <a:p>
            <a:pPr marL="0" indent="0">
              <a:buNone/>
            </a:pPr>
            <a:r>
              <a:rPr lang="fr-FR" dirty="0"/>
              <a:t>	</a:t>
            </a:r>
            <a:r>
              <a:rPr lang="fr-FR" dirty="0" err="1"/>
              <a:t>Beispiel</a:t>
            </a:r>
            <a:r>
              <a:rPr lang="fr-FR" dirty="0"/>
              <a:t> - T&amp;C von CMA CGM: </a:t>
            </a:r>
          </a:p>
          <a:p>
            <a:pPr marL="0" indent="0">
              <a:lnSpc>
                <a:spcPct val="110000"/>
              </a:lnSpc>
              <a:buNone/>
            </a:pPr>
            <a:r>
              <a:rPr lang="en-US" sz="1700" dirty="0">
                <a:effectLst/>
                <a:latin typeface="Arial" panose="020B0604020202020204" pitchFamily="34" charset="0"/>
              </a:rPr>
              <a:t>	“11(5) </a:t>
            </a:r>
            <a:r>
              <a:rPr lang="en-US" sz="1700" b="1" dirty="0">
                <a:effectLst/>
                <a:latin typeface="Arial" panose="020B0604020202020204" pitchFamily="34" charset="0"/>
              </a:rPr>
              <a:t>The Merchant undertakes to mitigate any loss or damage </a:t>
            </a:r>
            <a:r>
              <a:rPr lang="en-US" sz="1700" dirty="0">
                <a:effectLst/>
                <a:latin typeface="Arial" panose="020B0604020202020204" pitchFamily="34" charset="0"/>
              </a:rPr>
              <a:t>in connection with the Goods and to exhaust all initiatives in 	this respect.</a:t>
            </a:r>
            <a:br>
              <a:rPr lang="en-US" sz="1700" dirty="0"/>
            </a:br>
            <a:r>
              <a:rPr lang="en-US" sz="1700" dirty="0"/>
              <a:t>	</a:t>
            </a:r>
            <a:r>
              <a:rPr lang="en-US" sz="1700" dirty="0">
                <a:effectLst/>
                <a:latin typeface="Arial" panose="020B0604020202020204" pitchFamily="34" charset="0"/>
              </a:rPr>
              <a:t>In particular, the Merchant shall propose the Goods for salvage sale to specialized salvage sale companies and websites. If the 	Merchant fails to prove having undertaken the above actions, it shall lose all rights to claim damages from the Carrier in 	connection with the Goods”.</a:t>
            </a:r>
          </a:p>
          <a:p>
            <a:pPr marL="0" indent="0">
              <a:buNone/>
            </a:pPr>
            <a:endParaRPr lang="en-US" sz="1700" dirty="0">
              <a:latin typeface="Arial" panose="020B0604020202020204" pitchFamily="34" charset="0"/>
            </a:endParaRPr>
          </a:p>
          <a:p>
            <a:pPr marL="0" indent="0">
              <a:buNone/>
            </a:pPr>
            <a:r>
              <a:rPr lang="en-US" sz="3100" b="1" dirty="0"/>
              <a:t>Aber </a:t>
            </a:r>
            <a:r>
              <a:rPr lang="en-US" sz="3100" b="1" dirty="0" err="1"/>
              <a:t>Cour</a:t>
            </a:r>
            <a:r>
              <a:rPr lang="en-US" sz="3100" b="1" dirty="0"/>
              <a:t> </a:t>
            </a:r>
            <a:r>
              <a:rPr lang="en-US" sz="3100" b="1" dirty="0" err="1"/>
              <a:t>d’Appel</a:t>
            </a:r>
            <a:r>
              <a:rPr lang="en-US" sz="3100" b="1" dirty="0"/>
              <a:t> AIX EN PROVENCE (28.1.2016, 13/09435)</a:t>
            </a:r>
          </a:p>
          <a:p>
            <a:pPr marL="0" indent="0">
              <a:buNone/>
            </a:pPr>
            <a:r>
              <a:rPr lang="de-DE" sz="3100" dirty="0"/>
              <a:t>„Klausel 11(5) der Konnossements-Bedingungen der CMA CGM ist, weil sie nicht von der Firma X, die Empfängerin der beförderten Ware ist, unterzeichnet wurde, gegen diese nicht anwendbar und kann folglich von CMA CGM nicht geltend gemacht werden.</a:t>
            </a:r>
            <a:endParaRPr lang="fr-FR" sz="3100"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1407223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7: </a:t>
            </a:r>
            <a:r>
              <a:rPr lang="fr-FR" b="1" dirty="0" err="1">
                <a:solidFill>
                  <a:srgbClr val="FF0000"/>
                </a:solidFill>
              </a:rPr>
              <a:t>Beachte</a:t>
            </a:r>
            <a:r>
              <a:rPr lang="fr-FR" b="1" dirty="0">
                <a:solidFill>
                  <a:srgbClr val="FF0000"/>
                </a:solidFill>
              </a:rPr>
              <a:t>!</a:t>
            </a:r>
            <a:r>
              <a:rPr lang="fr-FR" b="1" dirty="0">
                <a:solidFill>
                  <a:schemeClr val="accent4">
                    <a:lumMod val="75000"/>
                  </a:schemeClr>
                </a:solidFill>
              </a:rPr>
              <a:t> </a:t>
            </a:r>
            <a:r>
              <a:rPr lang="fr-FR" b="1" dirty="0" err="1">
                <a:solidFill>
                  <a:srgbClr val="FF0000"/>
                </a:solidFill>
              </a:rPr>
              <a:t>Keine</a:t>
            </a:r>
            <a:r>
              <a:rPr lang="fr-FR" b="1" dirty="0">
                <a:solidFill>
                  <a:srgbClr val="FF0000"/>
                </a:solidFill>
              </a:rPr>
              <a:t> </a:t>
            </a:r>
            <a:r>
              <a:rPr lang="fr-FR" b="1" dirty="0" err="1">
                <a:solidFill>
                  <a:srgbClr val="FF0000"/>
                </a:solidFill>
              </a:rPr>
              <a:t>generelle</a:t>
            </a:r>
            <a:r>
              <a:rPr lang="fr-FR" b="1" dirty="0">
                <a:solidFill>
                  <a:srgbClr val="FF0000"/>
                </a:solidFill>
              </a:rPr>
              <a:t> </a:t>
            </a:r>
            <a:r>
              <a:rPr lang="fr-FR" b="1" dirty="0" err="1">
                <a:solidFill>
                  <a:srgbClr val="FF0000"/>
                </a:solidFill>
              </a:rPr>
              <a:t>Pflicht</a:t>
            </a:r>
            <a:r>
              <a:rPr lang="fr-FR" b="1" dirty="0">
                <a:solidFill>
                  <a:srgbClr val="FF0000"/>
                </a:solidFill>
              </a:rPr>
              <a:t> </a:t>
            </a:r>
            <a:r>
              <a:rPr lang="fr-FR" b="1" dirty="0" err="1">
                <a:solidFill>
                  <a:srgbClr val="FF0000"/>
                </a:solidFill>
              </a:rPr>
              <a:t>zur</a:t>
            </a:r>
            <a:r>
              <a:rPr lang="fr-FR" b="1" dirty="0">
                <a:solidFill>
                  <a:srgbClr val="FF0000"/>
                </a:solidFill>
              </a:rPr>
              <a:t> </a:t>
            </a:r>
            <a:r>
              <a:rPr lang="fr-FR" b="1" dirty="0" err="1">
                <a:solidFill>
                  <a:srgbClr val="FF0000"/>
                </a:solidFill>
              </a:rPr>
              <a:t>Schadensminderung</a:t>
            </a:r>
            <a:r>
              <a:rPr lang="fr-FR" b="1" dirty="0">
                <a:solidFill>
                  <a:srgbClr val="FF0000"/>
                </a:solidFill>
              </a:rPr>
              <a:t> </a:t>
            </a:r>
            <a:endParaRPr lang="fr-FR"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552450" y="1514168"/>
            <a:ext cx="10515600" cy="4731621"/>
          </a:xfrm>
        </p:spPr>
        <p:txBody>
          <a:bodyPr>
            <a:normAutofit/>
          </a:bodyPr>
          <a:lstStyle/>
          <a:p>
            <a:endParaRPr lang="fr-FR" dirty="0"/>
          </a:p>
          <a:p>
            <a:pPr marL="0" indent="0">
              <a:buNone/>
            </a:pPr>
            <a:endParaRPr lang="fr-FR" dirty="0"/>
          </a:p>
          <a:p>
            <a:pPr marL="0" indent="0">
              <a:buNone/>
            </a:pPr>
            <a:r>
              <a:rPr lang="fr-FR" dirty="0"/>
              <a:t>Bei </a:t>
            </a:r>
            <a:r>
              <a:rPr lang="fr-FR" dirty="0" err="1"/>
              <a:t>Lebensmitteln</a:t>
            </a:r>
            <a:r>
              <a:rPr lang="fr-FR" dirty="0"/>
              <a:t>/</a:t>
            </a:r>
            <a:r>
              <a:rPr lang="fr-FR" dirty="0" err="1"/>
              <a:t>Gütern</a:t>
            </a:r>
            <a:r>
              <a:rPr lang="fr-FR" dirty="0"/>
              <a:t> </a:t>
            </a:r>
            <a:r>
              <a:rPr lang="fr-FR" dirty="0" err="1"/>
              <a:t>auch</a:t>
            </a:r>
            <a:r>
              <a:rPr lang="fr-FR" dirty="0"/>
              <a:t> </a:t>
            </a:r>
            <a:r>
              <a:rPr lang="fr-FR" b="1" dirty="0" err="1"/>
              <a:t>Steuervorteil</a:t>
            </a:r>
            <a:r>
              <a:rPr lang="fr-FR" b="1" dirty="0"/>
              <a:t> 60% </a:t>
            </a:r>
            <a:r>
              <a:rPr lang="fr-FR" b="1" dirty="0" err="1"/>
              <a:t>Warenwert</a:t>
            </a:r>
            <a:r>
              <a:rPr lang="fr-FR" b="1" dirty="0"/>
              <a:t> </a:t>
            </a:r>
            <a:r>
              <a:rPr lang="fr-FR" dirty="0" err="1"/>
              <a:t>wenn</a:t>
            </a:r>
            <a:r>
              <a:rPr lang="fr-FR" dirty="0"/>
              <a:t> </a:t>
            </a:r>
            <a:r>
              <a:rPr lang="fr-FR" dirty="0" err="1"/>
              <a:t>Spende</a:t>
            </a:r>
            <a:r>
              <a:rPr lang="fr-FR" dirty="0"/>
              <a:t> an </a:t>
            </a:r>
            <a:r>
              <a:rPr lang="fr-FR" dirty="0" err="1"/>
              <a:t>Hilfsorganisationen</a:t>
            </a:r>
            <a:r>
              <a:rPr lang="fr-FR" dirty="0"/>
              <a:t> (max 20.000 €).</a:t>
            </a:r>
          </a:p>
          <a:p>
            <a:pPr marL="0" indent="0">
              <a:buNone/>
            </a:pPr>
            <a:endParaRPr lang="fr-FR" dirty="0"/>
          </a:p>
          <a:p>
            <a:pPr marL="0" indent="0">
              <a:buNone/>
            </a:pPr>
            <a:r>
              <a:rPr lang="fr-FR" u="sng" dirty="0" err="1"/>
              <a:t>Beispiel</a:t>
            </a:r>
            <a:r>
              <a:rPr lang="fr-FR" u="sng" dirty="0"/>
              <a:t>:</a:t>
            </a:r>
          </a:p>
          <a:p>
            <a:pPr marL="0" indent="0">
              <a:buNone/>
            </a:pPr>
            <a:r>
              <a:rPr lang="fr-FR" dirty="0" err="1"/>
              <a:t>Hitzeschaden</a:t>
            </a:r>
            <a:r>
              <a:rPr lang="fr-FR" dirty="0"/>
              <a:t> </a:t>
            </a:r>
            <a:r>
              <a:rPr lang="fr-FR" dirty="0" err="1"/>
              <a:t>bei</a:t>
            </a:r>
            <a:r>
              <a:rPr lang="fr-FR" dirty="0"/>
              <a:t> </a:t>
            </a:r>
            <a:r>
              <a:rPr lang="fr-FR" dirty="0" err="1"/>
              <a:t>Schokolade</a:t>
            </a:r>
            <a:r>
              <a:rPr lang="fr-FR" dirty="0"/>
              <a:t> </a:t>
            </a:r>
          </a:p>
          <a:p>
            <a:pPr marL="0" indent="0">
              <a:buNone/>
            </a:pPr>
            <a:r>
              <a:rPr lang="fr-FR" dirty="0"/>
              <a:t>Argument </a:t>
            </a:r>
            <a:r>
              <a:rPr lang="fr-FR" dirty="0" err="1"/>
              <a:t>eingebracht</a:t>
            </a:r>
            <a:r>
              <a:rPr lang="fr-FR" dirty="0"/>
              <a:t> aber </a:t>
            </a:r>
            <a:r>
              <a:rPr lang="fr-FR" dirty="0" err="1"/>
              <a:t>Vergleich</a:t>
            </a:r>
            <a:endParaRPr lang="fr-FR" dirty="0"/>
          </a:p>
          <a:p>
            <a:pPr marL="0" indent="0">
              <a:buNone/>
            </a:pPr>
            <a:endParaRPr lang="fr-FR" dirty="0"/>
          </a:p>
        </p:txBody>
      </p:sp>
    </p:spTree>
    <p:extLst>
      <p:ext uri="{BB962C8B-B14F-4D97-AF65-F5344CB8AC3E}">
        <p14:creationId xmlns:p14="http://schemas.microsoft.com/office/powerpoint/2010/main" val="9794506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8: </a:t>
            </a:r>
            <a:r>
              <a:rPr lang="fr-FR" b="1" dirty="0">
                <a:solidFill>
                  <a:srgbClr val="FF0000"/>
                </a:solidFill>
              </a:rPr>
              <a:t>Und es </a:t>
            </a:r>
            <a:r>
              <a:rPr lang="fr-FR" b="1" dirty="0" err="1">
                <a:solidFill>
                  <a:srgbClr val="FF0000"/>
                </a:solidFill>
              </a:rPr>
              <a:t>gibt</a:t>
            </a:r>
            <a:r>
              <a:rPr lang="fr-FR" b="1" dirty="0">
                <a:solidFill>
                  <a:srgbClr val="FF0000"/>
                </a:solidFill>
              </a:rPr>
              <a:t> </a:t>
            </a:r>
            <a:r>
              <a:rPr lang="fr-FR" b="1" dirty="0" err="1">
                <a:solidFill>
                  <a:srgbClr val="FF0000"/>
                </a:solidFill>
              </a:rPr>
              <a:t>sie</a:t>
            </a:r>
            <a:r>
              <a:rPr lang="fr-FR" b="1" dirty="0">
                <a:solidFill>
                  <a:srgbClr val="FF0000"/>
                </a:solidFill>
              </a:rPr>
              <a:t> </a:t>
            </a:r>
            <a:r>
              <a:rPr lang="fr-FR" b="1" dirty="0" err="1">
                <a:solidFill>
                  <a:srgbClr val="FF0000"/>
                </a:solidFill>
              </a:rPr>
              <a:t>doch</a:t>
            </a:r>
            <a:r>
              <a:rPr lang="fr-FR" b="1" dirty="0">
                <a:solidFill>
                  <a:srgbClr val="FF0000"/>
                </a:solidFill>
              </a:rPr>
              <a:t> die « faute inexcusable » ! </a:t>
            </a:r>
            <a:r>
              <a:rPr lang="fr-FR" b="1" dirty="0" err="1">
                <a:solidFill>
                  <a:srgbClr val="FF0000"/>
                </a:solidFill>
              </a:rPr>
              <a:t>Tendenz</a:t>
            </a:r>
            <a:r>
              <a:rPr lang="fr-FR" b="1" dirty="0">
                <a:solidFill>
                  <a:srgbClr val="FF0000"/>
                </a:solidFill>
              </a:rPr>
              <a:t> </a:t>
            </a:r>
            <a:r>
              <a:rPr lang="fr-FR" b="1" dirty="0" err="1">
                <a:solidFill>
                  <a:srgbClr val="FF0000"/>
                </a:solidFill>
              </a:rPr>
              <a:t>steigend</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35817"/>
            <a:ext cx="10515600" cy="4731621"/>
          </a:xfrm>
        </p:spPr>
        <p:txBody>
          <a:bodyPr>
            <a:normAutofit/>
          </a:bodyPr>
          <a:lstStyle/>
          <a:p>
            <a:pPr marL="0" indent="0">
              <a:buNone/>
            </a:pPr>
            <a:endParaRPr lang="de-DE" dirty="0"/>
          </a:p>
          <a:p>
            <a:pPr marL="0" indent="0">
              <a:buNone/>
            </a:pPr>
            <a:r>
              <a:rPr lang="de-DE" dirty="0"/>
              <a:t>Legaldefinition „</a:t>
            </a:r>
            <a:r>
              <a:rPr lang="de-DE" dirty="0" err="1"/>
              <a:t>faute</a:t>
            </a:r>
            <a:r>
              <a:rPr lang="de-DE" dirty="0"/>
              <a:t> </a:t>
            </a:r>
            <a:r>
              <a:rPr lang="de-DE" dirty="0" err="1"/>
              <a:t>inexcusable</a:t>
            </a:r>
            <a:r>
              <a:rPr lang="de-DE" dirty="0"/>
              <a:t>“ (unentschuldbares Fehlverhalten) in </a:t>
            </a:r>
            <a:r>
              <a:rPr lang="de-DE" b="1" dirty="0"/>
              <a:t>Artikel 133-8 Handelsgesetzbuch</a:t>
            </a:r>
            <a:r>
              <a:rPr lang="de-DE" dirty="0"/>
              <a:t>, seit 2009, vorher „</a:t>
            </a:r>
            <a:r>
              <a:rPr lang="de-DE" dirty="0" err="1"/>
              <a:t>faute</a:t>
            </a:r>
            <a:r>
              <a:rPr lang="de-DE" dirty="0"/>
              <a:t> </a:t>
            </a:r>
            <a:r>
              <a:rPr lang="de-DE" dirty="0" err="1"/>
              <a:t>lourde</a:t>
            </a:r>
            <a:r>
              <a:rPr lang="de-DE" dirty="0"/>
              <a:t>“(schweres Fehlverhalten - geringerer Standard) </a:t>
            </a:r>
          </a:p>
          <a:p>
            <a:pPr marL="0" indent="0">
              <a:buNone/>
            </a:pPr>
            <a:endParaRPr lang="de-DE" dirty="0"/>
          </a:p>
          <a:p>
            <a:r>
              <a:rPr lang="de-DE" dirty="0"/>
              <a:t>1. Bewusste und vorsätzliche Verfehlung.</a:t>
            </a:r>
          </a:p>
          <a:p>
            <a:r>
              <a:rPr lang="de-DE" dirty="0"/>
              <a:t>2. Bewusstsein der Wahrscheinlichkeit eines Schadens.</a:t>
            </a:r>
          </a:p>
          <a:p>
            <a:r>
              <a:rPr lang="de-DE" dirty="0"/>
              <a:t>3. Leichtfertige Inkaufnahme des Risikos.</a:t>
            </a:r>
          </a:p>
          <a:p>
            <a:r>
              <a:rPr lang="de-DE" dirty="0"/>
              <a:t>4. Fehlen eines triftigen Grundes für das Eingehen eines solchen Risikos.</a:t>
            </a:r>
            <a:r>
              <a:rPr lang="fr-FR" dirty="0"/>
              <a:t> </a:t>
            </a:r>
          </a:p>
        </p:txBody>
      </p:sp>
    </p:spTree>
    <p:extLst>
      <p:ext uri="{BB962C8B-B14F-4D97-AF65-F5344CB8AC3E}">
        <p14:creationId xmlns:p14="http://schemas.microsoft.com/office/powerpoint/2010/main" val="28811086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8: </a:t>
            </a:r>
            <a:r>
              <a:rPr lang="fr-FR" b="1" dirty="0">
                <a:solidFill>
                  <a:srgbClr val="FF0000"/>
                </a:solidFill>
              </a:rPr>
              <a:t>Und es </a:t>
            </a:r>
            <a:r>
              <a:rPr lang="fr-FR" b="1" dirty="0" err="1">
                <a:solidFill>
                  <a:srgbClr val="FF0000"/>
                </a:solidFill>
              </a:rPr>
              <a:t>gibt</a:t>
            </a:r>
            <a:r>
              <a:rPr lang="fr-FR" b="1" dirty="0">
                <a:solidFill>
                  <a:srgbClr val="FF0000"/>
                </a:solidFill>
              </a:rPr>
              <a:t> </a:t>
            </a:r>
            <a:r>
              <a:rPr lang="fr-FR" b="1" dirty="0" err="1">
                <a:solidFill>
                  <a:srgbClr val="FF0000"/>
                </a:solidFill>
              </a:rPr>
              <a:t>sie</a:t>
            </a:r>
            <a:r>
              <a:rPr lang="fr-FR" b="1" dirty="0">
                <a:solidFill>
                  <a:srgbClr val="FF0000"/>
                </a:solidFill>
              </a:rPr>
              <a:t> </a:t>
            </a:r>
            <a:r>
              <a:rPr lang="fr-FR" b="1" dirty="0" err="1">
                <a:solidFill>
                  <a:srgbClr val="FF0000"/>
                </a:solidFill>
              </a:rPr>
              <a:t>doch</a:t>
            </a:r>
            <a:r>
              <a:rPr lang="fr-FR" b="1" dirty="0">
                <a:solidFill>
                  <a:srgbClr val="FF0000"/>
                </a:solidFill>
              </a:rPr>
              <a:t> die « faute inexcusable » ! </a:t>
            </a:r>
            <a:r>
              <a:rPr lang="fr-FR" b="1" dirty="0" err="1">
                <a:solidFill>
                  <a:srgbClr val="FF0000"/>
                </a:solidFill>
              </a:rPr>
              <a:t>Tendenz</a:t>
            </a:r>
            <a:r>
              <a:rPr lang="fr-FR" b="1" dirty="0">
                <a:solidFill>
                  <a:srgbClr val="FF0000"/>
                </a:solidFill>
              </a:rPr>
              <a:t> </a:t>
            </a:r>
            <a:r>
              <a:rPr lang="fr-FR" b="1" dirty="0" err="1">
                <a:solidFill>
                  <a:srgbClr val="FF0000"/>
                </a:solidFill>
              </a:rPr>
              <a:t>steigend</a:t>
            </a:r>
            <a:endParaRPr lang="fr-FR" dirty="0"/>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35817"/>
            <a:ext cx="10515600" cy="4731621"/>
          </a:xfrm>
        </p:spPr>
        <p:txBody>
          <a:bodyPr>
            <a:normAutofit/>
          </a:bodyPr>
          <a:lstStyle/>
          <a:p>
            <a:pPr marL="0" indent="0">
              <a:buNone/>
            </a:pPr>
            <a:endParaRPr lang="de-DE" dirty="0"/>
          </a:p>
          <a:p>
            <a:pPr marL="0" indent="0">
              <a:buNone/>
            </a:pPr>
            <a:r>
              <a:rPr lang="fr-FR" b="1" u="sng" dirty="0"/>
              <a:t>In abstracto </a:t>
            </a:r>
            <a:r>
              <a:rPr lang="fr-FR" b="1" u="sng" dirty="0" err="1"/>
              <a:t>oder</a:t>
            </a:r>
            <a:r>
              <a:rPr lang="fr-FR" b="1" u="sng" dirty="0"/>
              <a:t> in </a:t>
            </a:r>
            <a:r>
              <a:rPr lang="fr-FR" b="1" u="sng" dirty="0" err="1"/>
              <a:t>concreto</a:t>
            </a:r>
            <a:r>
              <a:rPr lang="fr-FR" b="1" u="sng" dirty="0"/>
              <a:t>?</a:t>
            </a:r>
          </a:p>
          <a:p>
            <a:pPr marL="0" indent="0">
              <a:buNone/>
            </a:pPr>
            <a:endParaRPr lang="fr-FR" dirty="0"/>
          </a:p>
          <a:p>
            <a:pPr marL="0" indent="0">
              <a:buNone/>
            </a:pPr>
            <a:r>
              <a:rPr lang="fr-FR" dirty="0"/>
              <a:t>Standard der « faute inexcusable » = </a:t>
            </a:r>
            <a:r>
              <a:rPr lang="fr-FR" dirty="0" err="1"/>
              <a:t>Tendenz</a:t>
            </a:r>
            <a:r>
              <a:rPr lang="fr-FR" dirty="0"/>
              <a:t> </a:t>
            </a:r>
            <a:r>
              <a:rPr lang="fr-FR" b="1" dirty="0"/>
              <a:t>in </a:t>
            </a:r>
            <a:r>
              <a:rPr lang="fr-FR" b="1" dirty="0" err="1"/>
              <a:t>concreto</a:t>
            </a:r>
            <a:r>
              <a:rPr lang="fr-FR" b="1" dirty="0"/>
              <a:t> </a:t>
            </a:r>
            <a:r>
              <a:rPr lang="fr-FR" dirty="0" err="1"/>
              <a:t>nicht</a:t>
            </a:r>
            <a:r>
              <a:rPr lang="fr-FR" dirty="0"/>
              <a:t> in abstracto (Cass.com, 17.5.2017, n° 15-24761)</a:t>
            </a:r>
          </a:p>
          <a:p>
            <a:pPr marL="0" indent="0">
              <a:buNone/>
            </a:pPr>
            <a:endParaRPr lang="fr-FR" dirty="0"/>
          </a:p>
          <a:p>
            <a:pPr marL="0" indent="0">
              <a:buNone/>
            </a:pPr>
            <a:r>
              <a:rPr lang="fr-FR" b="1" dirty="0" err="1"/>
              <a:t>Subjektive</a:t>
            </a:r>
            <a:r>
              <a:rPr lang="fr-FR" dirty="0"/>
              <a:t> </a:t>
            </a:r>
            <a:r>
              <a:rPr lang="fr-FR" dirty="0" err="1"/>
              <a:t>Betrachtungsweise</a:t>
            </a:r>
            <a:r>
              <a:rPr lang="fr-FR" dirty="0"/>
              <a:t> (</a:t>
            </a:r>
            <a:r>
              <a:rPr lang="fr-FR" dirty="0" err="1"/>
              <a:t>Kriterien</a:t>
            </a:r>
            <a:r>
              <a:rPr lang="fr-FR" dirty="0"/>
              <a:t> Artikel L 133-8 Code com).</a:t>
            </a:r>
          </a:p>
          <a:p>
            <a:pPr marL="0" indent="0">
              <a:buNone/>
            </a:pPr>
            <a:endParaRPr lang="fr-FR" dirty="0"/>
          </a:p>
          <a:p>
            <a:pPr marL="0" indent="0">
              <a:buNone/>
            </a:pPr>
            <a:r>
              <a:rPr lang="fr-FR" dirty="0"/>
              <a:t>In abstracto (</a:t>
            </a:r>
            <a:r>
              <a:rPr lang="fr-FR" dirty="0" err="1"/>
              <a:t>Personenverkehr</a:t>
            </a:r>
            <a:r>
              <a:rPr lang="fr-FR" dirty="0"/>
              <a:t>), in </a:t>
            </a:r>
            <a:r>
              <a:rPr lang="fr-FR" dirty="0" err="1"/>
              <a:t>concreto</a:t>
            </a:r>
            <a:r>
              <a:rPr lang="fr-FR" dirty="0"/>
              <a:t> (</a:t>
            </a:r>
            <a:r>
              <a:rPr lang="fr-FR" dirty="0" err="1"/>
              <a:t>Gütertransport</a:t>
            </a:r>
            <a:r>
              <a:rPr lang="fr-FR" dirty="0"/>
              <a:t>)?  </a:t>
            </a:r>
          </a:p>
        </p:txBody>
      </p:sp>
    </p:spTree>
    <p:extLst>
      <p:ext uri="{BB962C8B-B14F-4D97-AF65-F5344CB8AC3E}">
        <p14:creationId xmlns:p14="http://schemas.microsoft.com/office/powerpoint/2010/main" val="33276810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8: </a:t>
            </a:r>
            <a:r>
              <a:rPr lang="fr-FR" b="1" dirty="0">
                <a:solidFill>
                  <a:srgbClr val="FF0000"/>
                </a:solidFill>
              </a:rPr>
              <a:t>Und es </a:t>
            </a:r>
            <a:r>
              <a:rPr lang="fr-FR" b="1" dirty="0" err="1">
                <a:solidFill>
                  <a:srgbClr val="FF0000"/>
                </a:solidFill>
              </a:rPr>
              <a:t>gibt</a:t>
            </a:r>
            <a:r>
              <a:rPr lang="fr-FR" b="1" dirty="0">
                <a:solidFill>
                  <a:srgbClr val="FF0000"/>
                </a:solidFill>
              </a:rPr>
              <a:t> </a:t>
            </a:r>
            <a:r>
              <a:rPr lang="fr-FR" b="1" dirty="0" err="1">
                <a:solidFill>
                  <a:srgbClr val="FF0000"/>
                </a:solidFill>
              </a:rPr>
              <a:t>sie</a:t>
            </a:r>
            <a:r>
              <a:rPr lang="fr-FR" b="1" dirty="0">
                <a:solidFill>
                  <a:srgbClr val="FF0000"/>
                </a:solidFill>
              </a:rPr>
              <a:t> </a:t>
            </a:r>
            <a:r>
              <a:rPr lang="fr-FR" b="1" dirty="0" err="1">
                <a:solidFill>
                  <a:srgbClr val="FF0000"/>
                </a:solidFill>
              </a:rPr>
              <a:t>doch</a:t>
            </a:r>
            <a:r>
              <a:rPr lang="fr-FR" b="1" dirty="0">
                <a:solidFill>
                  <a:srgbClr val="FF0000"/>
                </a:solidFill>
              </a:rPr>
              <a:t> die « faute inexcusable » ! </a:t>
            </a:r>
            <a:r>
              <a:rPr lang="fr-FR" b="1" dirty="0" err="1">
                <a:solidFill>
                  <a:srgbClr val="FF0000"/>
                </a:solidFill>
              </a:rPr>
              <a:t>Tendenz</a:t>
            </a:r>
            <a:r>
              <a:rPr lang="fr-FR" b="1" dirty="0">
                <a:solidFill>
                  <a:srgbClr val="FF0000"/>
                </a:solidFill>
              </a:rPr>
              <a:t> </a:t>
            </a:r>
            <a:r>
              <a:rPr lang="fr-FR" b="1" dirty="0" err="1">
                <a:solidFill>
                  <a:srgbClr val="FF0000"/>
                </a:solidFill>
              </a:rPr>
              <a:t>steigend</a:t>
            </a:r>
            <a:endParaRPr lang="fr-FR" dirty="0"/>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35817"/>
            <a:ext cx="10515600" cy="4731621"/>
          </a:xfrm>
        </p:spPr>
        <p:txBody>
          <a:bodyPr>
            <a:normAutofit/>
          </a:bodyPr>
          <a:lstStyle/>
          <a:p>
            <a:pPr marL="0" indent="0">
              <a:buNone/>
            </a:pPr>
            <a:endParaRPr lang="de-DE" dirty="0"/>
          </a:p>
          <a:p>
            <a:pPr marL="0" indent="0">
              <a:buNone/>
            </a:pPr>
            <a:r>
              <a:rPr lang="fr-FR" b="1" u="sng" dirty="0" err="1"/>
              <a:t>Entscheidungen</a:t>
            </a:r>
            <a:r>
              <a:rPr lang="fr-FR" b="1" u="sng" dirty="0"/>
              <a:t> </a:t>
            </a:r>
            <a:r>
              <a:rPr lang="fr-FR" b="1" u="sng" dirty="0" err="1"/>
              <a:t>aus</a:t>
            </a:r>
            <a:r>
              <a:rPr lang="fr-FR" b="1" u="sng" dirty="0"/>
              <a:t> 2022: </a:t>
            </a:r>
          </a:p>
          <a:p>
            <a:pPr marL="0" indent="0">
              <a:buNone/>
            </a:pPr>
            <a:endParaRPr lang="fr-FR" dirty="0"/>
          </a:p>
          <a:p>
            <a:pPr marL="0" indent="0">
              <a:buNone/>
            </a:pPr>
            <a:r>
              <a:rPr lang="fr-FR" u="sng" dirty="0"/>
              <a:t>Cour d’Appel </a:t>
            </a:r>
            <a:r>
              <a:rPr lang="de-DE" u="sng" dirty="0"/>
              <a:t>Amiens,</a:t>
            </a:r>
            <a:r>
              <a:rPr lang="fr-FR" u="sng" dirty="0"/>
              <a:t> 8.9.2022 (20/05467) – </a:t>
            </a:r>
            <a:r>
              <a:rPr lang="fr-FR" b="1" u="sng" dirty="0">
                <a:solidFill>
                  <a:srgbClr val="FF0000"/>
                </a:solidFill>
              </a:rPr>
              <a:t>Faute inexcusable JA</a:t>
            </a:r>
            <a:endParaRPr lang="de-DE" b="1" u="sng" dirty="0">
              <a:solidFill>
                <a:srgbClr val="FF0000"/>
              </a:solidFill>
            </a:endParaRPr>
          </a:p>
          <a:p>
            <a:pPr marL="0" indent="0">
              <a:buNone/>
            </a:pPr>
            <a:r>
              <a:rPr lang="fr-FR" dirty="0"/>
              <a:t>L’</a:t>
            </a:r>
            <a:r>
              <a:rPr lang="fr-FR" dirty="0" err="1"/>
              <a:t>Oreal</a:t>
            </a:r>
            <a:r>
              <a:rPr lang="fr-FR" dirty="0"/>
              <a:t> </a:t>
            </a:r>
            <a:r>
              <a:rPr lang="fr-FR" dirty="0" err="1"/>
              <a:t>Kosmetik</a:t>
            </a:r>
            <a:r>
              <a:rPr lang="fr-FR" dirty="0"/>
              <a:t>, </a:t>
            </a:r>
            <a:r>
              <a:rPr lang="fr-FR" dirty="0" err="1"/>
              <a:t>Versto</a:t>
            </a:r>
            <a:r>
              <a:rPr lang="el-GR" dirty="0"/>
              <a:t>β</a:t>
            </a:r>
            <a:r>
              <a:rPr lang="fr-FR" dirty="0"/>
              <a:t> </a:t>
            </a:r>
            <a:r>
              <a:rPr lang="fr-FR" dirty="0" err="1"/>
              <a:t>Frachtführer</a:t>
            </a:r>
            <a:r>
              <a:rPr lang="fr-FR" dirty="0"/>
              <a:t> </a:t>
            </a:r>
            <a:r>
              <a:rPr lang="fr-FR" dirty="0" err="1"/>
              <a:t>Logistik-Lastheft</a:t>
            </a:r>
            <a:r>
              <a:rPr lang="fr-FR" dirty="0"/>
              <a:t>, </a:t>
            </a:r>
            <a:r>
              <a:rPr lang="fr-FR" dirty="0" err="1"/>
              <a:t>Parken</a:t>
            </a:r>
            <a:r>
              <a:rPr lang="fr-FR" dirty="0"/>
              <a:t> LKW vor </a:t>
            </a:r>
            <a:r>
              <a:rPr lang="fr-FR" dirty="0" err="1"/>
              <a:t>Privatdomizil</a:t>
            </a:r>
            <a:r>
              <a:rPr lang="fr-FR" dirty="0"/>
              <a:t> </a:t>
            </a:r>
            <a:r>
              <a:rPr lang="fr-FR" dirty="0" err="1"/>
              <a:t>statt</a:t>
            </a:r>
            <a:r>
              <a:rPr lang="fr-FR" dirty="0"/>
              <a:t> </a:t>
            </a:r>
            <a:r>
              <a:rPr lang="fr-FR" dirty="0" err="1"/>
              <a:t>auf</a:t>
            </a:r>
            <a:r>
              <a:rPr lang="fr-FR" dirty="0"/>
              <a:t> </a:t>
            </a:r>
            <a:r>
              <a:rPr lang="fr-FR" dirty="0" err="1"/>
              <a:t>Firmengelände</a:t>
            </a:r>
            <a:r>
              <a:rPr lang="fr-FR" dirty="0"/>
              <a:t> </a:t>
            </a:r>
            <a:r>
              <a:rPr lang="fr-FR" dirty="0" err="1"/>
              <a:t>Spediteur</a:t>
            </a:r>
            <a:r>
              <a:rPr lang="fr-FR" dirty="0"/>
              <a:t>/</a:t>
            </a:r>
            <a:r>
              <a:rPr lang="fr-FR" dirty="0" err="1"/>
              <a:t>Lager</a:t>
            </a:r>
            <a:r>
              <a:rPr lang="fr-FR" dirty="0"/>
              <a:t> um </a:t>
            </a:r>
            <a:r>
              <a:rPr lang="fr-FR" dirty="0" err="1"/>
              <a:t>sich</a:t>
            </a:r>
            <a:r>
              <a:rPr lang="fr-FR" dirty="0"/>
              <a:t> </a:t>
            </a:r>
            <a:r>
              <a:rPr lang="fr-FR" dirty="0" err="1"/>
              <a:t>Abkuppeln</a:t>
            </a:r>
            <a:r>
              <a:rPr lang="fr-FR" dirty="0"/>
              <a:t> </a:t>
            </a:r>
            <a:r>
              <a:rPr lang="fr-FR" dirty="0" err="1"/>
              <a:t>Anhänger</a:t>
            </a:r>
            <a:r>
              <a:rPr lang="fr-FR" dirty="0"/>
              <a:t> und Taxi </a:t>
            </a:r>
            <a:r>
              <a:rPr lang="fr-FR" dirty="0" err="1"/>
              <a:t>zu</a:t>
            </a:r>
            <a:r>
              <a:rPr lang="fr-FR" dirty="0"/>
              <a:t> </a:t>
            </a:r>
            <a:r>
              <a:rPr lang="fr-FR" dirty="0" err="1"/>
              <a:t>sparen</a:t>
            </a:r>
            <a:r>
              <a:rPr lang="fr-FR" dirty="0"/>
              <a:t>, </a:t>
            </a:r>
            <a:r>
              <a:rPr lang="fr-FR" dirty="0" err="1"/>
              <a:t>Frächter</a:t>
            </a:r>
            <a:r>
              <a:rPr lang="fr-FR" dirty="0"/>
              <a:t> </a:t>
            </a:r>
            <a:r>
              <a:rPr lang="fr-FR" dirty="0" err="1"/>
              <a:t>kam</a:t>
            </a:r>
            <a:r>
              <a:rPr lang="fr-FR" dirty="0"/>
              <a:t> </a:t>
            </a:r>
            <a:r>
              <a:rPr lang="fr-FR" dirty="0" err="1"/>
              <a:t>sich</a:t>
            </a:r>
            <a:r>
              <a:rPr lang="fr-FR" dirty="0"/>
              <a:t> </a:t>
            </a:r>
            <a:r>
              <a:rPr lang="fr-FR" dirty="0" err="1"/>
              <a:t>beobachtet</a:t>
            </a:r>
            <a:r>
              <a:rPr lang="fr-FR" dirty="0"/>
              <a:t> vor.</a:t>
            </a:r>
          </a:p>
          <a:p>
            <a:pPr marL="0" indent="0">
              <a:buNone/>
            </a:pPr>
            <a:r>
              <a:rPr lang="fr-FR" dirty="0" err="1"/>
              <a:t>Einwand</a:t>
            </a:r>
            <a:r>
              <a:rPr lang="fr-FR" dirty="0"/>
              <a:t> </a:t>
            </a:r>
            <a:r>
              <a:rPr lang="fr-FR" dirty="0" err="1"/>
              <a:t>dass</a:t>
            </a:r>
            <a:r>
              <a:rPr lang="fr-FR" dirty="0"/>
              <a:t> L’</a:t>
            </a:r>
            <a:r>
              <a:rPr lang="fr-FR" dirty="0" err="1"/>
              <a:t>Oreal</a:t>
            </a:r>
            <a:r>
              <a:rPr lang="fr-FR" dirty="0"/>
              <a:t> </a:t>
            </a:r>
            <a:r>
              <a:rPr lang="fr-FR" dirty="0" err="1"/>
              <a:t>Ladetätigkeit</a:t>
            </a:r>
            <a:r>
              <a:rPr lang="fr-FR" dirty="0"/>
              <a:t> </a:t>
            </a:r>
            <a:r>
              <a:rPr lang="fr-FR" dirty="0" err="1"/>
              <a:t>verzögerte</a:t>
            </a:r>
            <a:r>
              <a:rPr lang="fr-FR" dirty="0"/>
              <a:t> (</a:t>
            </a:r>
            <a:r>
              <a:rPr lang="fr-FR" dirty="0" err="1"/>
              <a:t>was</a:t>
            </a:r>
            <a:r>
              <a:rPr lang="fr-FR" dirty="0"/>
              <a:t> </a:t>
            </a:r>
            <a:r>
              <a:rPr lang="fr-FR" dirty="0" err="1"/>
              <a:t>Verzug</a:t>
            </a:r>
            <a:r>
              <a:rPr lang="fr-FR" dirty="0"/>
              <a:t> </a:t>
            </a:r>
            <a:r>
              <a:rPr lang="fr-FR" dirty="0" err="1"/>
              <a:t>hervorruf</a:t>
            </a:r>
            <a:r>
              <a:rPr lang="fr-FR" dirty="0"/>
              <a:t>) </a:t>
            </a:r>
            <a:r>
              <a:rPr lang="fr-FR" dirty="0" err="1"/>
              <a:t>nicht</a:t>
            </a:r>
            <a:r>
              <a:rPr lang="fr-FR" dirty="0"/>
              <a:t> </a:t>
            </a:r>
            <a:r>
              <a:rPr lang="fr-FR" dirty="0" err="1"/>
              <a:t>ausreichend</a:t>
            </a:r>
            <a:endParaRPr lang="fr-FR" dirty="0"/>
          </a:p>
        </p:txBody>
      </p:sp>
    </p:spTree>
    <p:extLst>
      <p:ext uri="{BB962C8B-B14F-4D97-AF65-F5344CB8AC3E}">
        <p14:creationId xmlns:p14="http://schemas.microsoft.com/office/powerpoint/2010/main" val="2583029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657225" y="412750"/>
            <a:ext cx="10515600" cy="1149043"/>
          </a:xfrm>
        </p:spPr>
        <p:txBody>
          <a:bodyPr>
            <a:normAutofit/>
          </a:bodyPr>
          <a:lstStyle/>
          <a:p>
            <a:r>
              <a:rPr lang="fr-FR" b="1" dirty="0">
                <a:solidFill>
                  <a:schemeClr val="accent4">
                    <a:lumMod val="75000"/>
                  </a:schemeClr>
                </a:solidFill>
              </a:rPr>
              <a:t>Tipp 1: </a:t>
            </a:r>
            <a:r>
              <a:rPr lang="fr-FR" b="1" dirty="0" err="1">
                <a:solidFill>
                  <a:srgbClr val="FF0000"/>
                </a:solidFill>
              </a:rPr>
              <a:t>Zähle</a:t>
            </a:r>
            <a:r>
              <a:rPr lang="fr-FR" b="1" dirty="0">
                <a:solidFill>
                  <a:srgbClr val="FF0000"/>
                </a:solidFill>
              </a:rPr>
              <a:t> </a:t>
            </a:r>
            <a:r>
              <a:rPr lang="fr-FR" b="1" dirty="0" err="1">
                <a:solidFill>
                  <a:srgbClr val="FF0000"/>
                </a:solidFill>
              </a:rPr>
              <a:t>nicht</a:t>
            </a:r>
            <a:r>
              <a:rPr lang="fr-FR" b="1" dirty="0">
                <a:solidFill>
                  <a:srgbClr val="FF0000"/>
                </a:solidFill>
              </a:rPr>
              <a:t> </a:t>
            </a:r>
            <a:r>
              <a:rPr lang="fr-FR" b="1" dirty="0" err="1">
                <a:solidFill>
                  <a:srgbClr val="FF0000"/>
                </a:solidFill>
              </a:rPr>
              <a:t>auf</a:t>
            </a:r>
            <a:r>
              <a:rPr lang="fr-FR" b="1" dirty="0">
                <a:solidFill>
                  <a:srgbClr val="FF0000"/>
                </a:solidFill>
              </a:rPr>
              <a:t> die </a:t>
            </a:r>
            <a:r>
              <a:rPr lang="fr-FR" b="1" dirty="0" err="1">
                <a:solidFill>
                  <a:srgbClr val="FF0000"/>
                </a:solidFill>
              </a:rPr>
              <a:t>frz</a:t>
            </a:r>
            <a:r>
              <a:rPr lang="fr-FR" b="1" dirty="0">
                <a:solidFill>
                  <a:srgbClr val="FF0000"/>
                </a:solidFill>
              </a:rPr>
              <a:t>. </a:t>
            </a:r>
            <a:r>
              <a:rPr lang="fr-FR" b="1" dirty="0" err="1">
                <a:solidFill>
                  <a:srgbClr val="FF0000"/>
                </a:solidFill>
              </a:rPr>
              <a:t>Strafakte</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898308"/>
          </a:xfrm>
        </p:spPr>
        <p:txBody>
          <a:bodyPr>
            <a:normAutofit fontScale="55000" lnSpcReduction="20000"/>
          </a:bodyPr>
          <a:lstStyle/>
          <a:p>
            <a:pPr marL="0" indent="0">
              <a:buNone/>
            </a:pPr>
            <a:endParaRPr lang="fr-FR" b="1" dirty="0"/>
          </a:p>
          <a:p>
            <a:pPr marL="0" indent="0">
              <a:buNone/>
            </a:pPr>
            <a:r>
              <a:rPr lang="fr-FR" sz="4400" b="1" u="sng" dirty="0"/>
              <a:t>Artikel R 155 Code de Procédure Pénale (</a:t>
            </a:r>
            <a:r>
              <a:rPr lang="fr-FR" sz="4400" b="1" u="sng" dirty="0" err="1"/>
              <a:t>Strafprozessordnung</a:t>
            </a:r>
            <a:r>
              <a:rPr lang="fr-FR" sz="4400" b="1" u="sng" dirty="0"/>
              <a:t>) </a:t>
            </a:r>
          </a:p>
          <a:p>
            <a:endParaRPr lang="fr-FR" dirty="0"/>
          </a:p>
          <a:p>
            <a:r>
              <a:rPr lang="fr-FR" sz="4400" b="1" dirty="0" err="1"/>
              <a:t>Polizeiermittlungen</a:t>
            </a:r>
            <a:r>
              <a:rPr lang="fr-FR" sz="4400" b="1" dirty="0"/>
              <a:t> </a:t>
            </a:r>
            <a:r>
              <a:rPr lang="fr-FR" sz="4400" b="1" dirty="0" err="1"/>
              <a:t>geheim</a:t>
            </a:r>
            <a:r>
              <a:rPr lang="fr-FR" sz="4400" b="1" dirty="0"/>
              <a:t> </a:t>
            </a:r>
            <a:r>
              <a:rPr lang="fr-FR" sz="4400" dirty="0"/>
              <a:t>bis </a:t>
            </a:r>
            <a:r>
              <a:rPr lang="fr-FR" sz="4400" dirty="0" err="1"/>
              <a:t>Übermittlung</a:t>
            </a:r>
            <a:r>
              <a:rPr lang="fr-FR" sz="4400" dirty="0"/>
              <a:t> </a:t>
            </a:r>
            <a:r>
              <a:rPr lang="fr-FR" sz="4400" dirty="0" err="1"/>
              <a:t>Akte</a:t>
            </a:r>
            <a:r>
              <a:rPr lang="fr-FR" sz="4400" dirty="0"/>
              <a:t> an </a:t>
            </a:r>
            <a:r>
              <a:rPr lang="fr-FR" sz="4400" dirty="0" err="1"/>
              <a:t>Staatsanwaltschaft</a:t>
            </a:r>
            <a:endParaRPr lang="fr-FR" sz="4400" dirty="0"/>
          </a:p>
          <a:p>
            <a:pPr marL="0" indent="0">
              <a:buNone/>
            </a:pPr>
            <a:endParaRPr lang="fr-FR" sz="4400" dirty="0"/>
          </a:p>
          <a:p>
            <a:r>
              <a:rPr lang="fr-FR" sz="4400" dirty="0"/>
              <a:t>Dauer </a:t>
            </a:r>
            <a:r>
              <a:rPr lang="fr-FR" sz="4400" dirty="0" err="1"/>
              <a:t>Ermittlungen</a:t>
            </a:r>
            <a:r>
              <a:rPr lang="fr-FR" sz="4400" dirty="0"/>
              <a:t> </a:t>
            </a:r>
            <a:r>
              <a:rPr lang="fr-FR" sz="4400" dirty="0" err="1"/>
              <a:t>unterschiedlich</a:t>
            </a:r>
            <a:r>
              <a:rPr lang="fr-FR" sz="4400" dirty="0"/>
              <a:t> (Tage/</a:t>
            </a:r>
            <a:r>
              <a:rPr lang="fr-FR" sz="4400" dirty="0" err="1"/>
              <a:t>Monate</a:t>
            </a:r>
            <a:r>
              <a:rPr lang="fr-FR" sz="4400" dirty="0"/>
              <a:t>)</a:t>
            </a:r>
          </a:p>
          <a:p>
            <a:pPr marL="0" indent="0">
              <a:buNone/>
            </a:pPr>
            <a:endParaRPr lang="fr-FR" sz="4400" dirty="0"/>
          </a:p>
          <a:p>
            <a:r>
              <a:rPr lang="fr-FR" sz="4400" b="1" dirty="0" err="1"/>
              <a:t>Blo</a:t>
            </a:r>
            <a:r>
              <a:rPr lang="el-GR" sz="4400" b="1" dirty="0"/>
              <a:t>β</a:t>
            </a:r>
            <a:r>
              <a:rPr lang="fr-FR" sz="4400" b="1" dirty="0"/>
              <a:t>er </a:t>
            </a:r>
            <a:r>
              <a:rPr lang="fr-FR" sz="4400" b="1" dirty="0" err="1"/>
              <a:t>Vermögensschaden</a:t>
            </a:r>
            <a:r>
              <a:rPr lang="fr-FR" sz="4400" b="1" dirty="0"/>
              <a:t>: </a:t>
            </a:r>
            <a:r>
              <a:rPr lang="fr-FR" sz="4400" b="1" dirty="0" err="1"/>
              <a:t>keine</a:t>
            </a:r>
            <a:r>
              <a:rPr lang="fr-FR" sz="4400" b="1" dirty="0"/>
              <a:t> </a:t>
            </a:r>
            <a:r>
              <a:rPr lang="fr-FR" sz="4400" b="1" dirty="0" err="1"/>
              <a:t>obligatorische</a:t>
            </a:r>
            <a:r>
              <a:rPr lang="fr-FR" sz="4400" b="1" dirty="0"/>
              <a:t> </a:t>
            </a:r>
            <a:r>
              <a:rPr lang="fr-FR" sz="4400" b="1" dirty="0" err="1"/>
              <a:t>Stafakte</a:t>
            </a:r>
            <a:r>
              <a:rPr lang="fr-FR" sz="4400" b="1" dirty="0"/>
              <a:t> </a:t>
            </a:r>
            <a:r>
              <a:rPr lang="fr-FR" sz="4400" dirty="0" err="1"/>
              <a:t>oder</a:t>
            </a:r>
            <a:r>
              <a:rPr lang="fr-FR" sz="4400" dirty="0"/>
              <a:t> </a:t>
            </a:r>
            <a:r>
              <a:rPr lang="fr-FR" sz="4400" dirty="0" err="1"/>
              <a:t>blo</a:t>
            </a:r>
            <a:r>
              <a:rPr lang="el-GR" sz="4400" dirty="0"/>
              <a:t>β</a:t>
            </a:r>
            <a:r>
              <a:rPr lang="fr-FR" sz="4400" dirty="0"/>
              <a:t>e </a:t>
            </a:r>
            <a:r>
              <a:rPr lang="fr-FR" sz="4400" dirty="0" err="1"/>
              <a:t>Notiz</a:t>
            </a:r>
            <a:r>
              <a:rPr lang="fr-FR" sz="4400" dirty="0"/>
              <a:t> « main courante » -&gt; </a:t>
            </a:r>
            <a:r>
              <a:rPr lang="fr-FR" sz="4400" dirty="0" err="1"/>
              <a:t>keine</a:t>
            </a:r>
            <a:r>
              <a:rPr lang="fr-FR" sz="4400" dirty="0"/>
              <a:t> </a:t>
            </a:r>
            <a:r>
              <a:rPr lang="fr-FR" sz="4400" dirty="0" err="1"/>
              <a:t>Übermittlung</a:t>
            </a:r>
            <a:r>
              <a:rPr lang="fr-FR" sz="4400" dirty="0"/>
              <a:t> </a:t>
            </a:r>
            <a:r>
              <a:rPr lang="fr-FR" sz="4400" dirty="0" err="1"/>
              <a:t>Staatsanwaltschaft</a:t>
            </a:r>
            <a:r>
              <a:rPr lang="fr-FR" sz="4400" dirty="0"/>
              <a:t>, </a:t>
            </a:r>
            <a:r>
              <a:rPr lang="fr-FR" sz="4400" dirty="0" err="1"/>
              <a:t>daher</a:t>
            </a:r>
            <a:r>
              <a:rPr lang="fr-FR" sz="4400" dirty="0"/>
              <a:t> </a:t>
            </a:r>
            <a:r>
              <a:rPr lang="fr-FR" sz="4400" dirty="0" err="1"/>
              <a:t>keine</a:t>
            </a:r>
            <a:r>
              <a:rPr lang="fr-FR" sz="4400" dirty="0"/>
              <a:t> </a:t>
            </a:r>
            <a:r>
              <a:rPr lang="fr-FR" sz="4400" dirty="0" err="1"/>
              <a:t>Aktenübermittlung</a:t>
            </a:r>
            <a:r>
              <a:rPr lang="fr-FR" sz="4400" dirty="0"/>
              <a:t> </a:t>
            </a:r>
            <a:r>
              <a:rPr lang="fr-FR" sz="4400" dirty="0" err="1"/>
              <a:t>möglich</a:t>
            </a:r>
            <a:endParaRPr lang="fr-FR" sz="4400" dirty="0"/>
          </a:p>
          <a:p>
            <a:pPr marL="0" indent="0">
              <a:buNone/>
            </a:pPr>
            <a:endParaRPr lang="fr-FR" sz="4400" dirty="0"/>
          </a:p>
          <a:p>
            <a:r>
              <a:rPr lang="fr-FR" sz="4400" dirty="0" err="1"/>
              <a:t>Nach</a:t>
            </a:r>
            <a:r>
              <a:rPr lang="fr-FR" sz="4400" dirty="0"/>
              <a:t> </a:t>
            </a:r>
            <a:r>
              <a:rPr lang="fr-FR" sz="4400" dirty="0" err="1"/>
              <a:t>Eingang</a:t>
            </a:r>
            <a:r>
              <a:rPr lang="fr-FR" sz="4400" dirty="0"/>
              <a:t> </a:t>
            </a:r>
            <a:r>
              <a:rPr lang="fr-FR" sz="4400" dirty="0" err="1"/>
              <a:t>Akte</a:t>
            </a:r>
            <a:r>
              <a:rPr lang="fr-FR" sz="4400" dirty="0"/>
              <a:t> an </a:t>
            </a:r>
            <a:r>
              <a:rPr lang="fr-FR" sz="4400" dirty="0" err="1"/>
              <a:t>Staatsanwaltschaft</a:t>
            </a:r>
            <a:r>
              <a:rPr lang="fr-FR" sz="4400" dirty="0"/>
              <a:t>, </a:t>
            </a:r>
            <a:r>
              <a:rPr lang="fr-FR" sz="4400" dirty="0" err="1"/>
              <a:t>Antrag</a:t>
            </a:r>
            <a:r>
              <a:rPr lang="fr-FR" sz="4400" dirty="0"/>
              <a:t> </a:t>
            </a:r>
            <a:r>
              <a:rPr lang="fr-FR" sz="4400" dirty="0" err="1"/>
              <a:t>auf</a:t>
            </a:r>
            <a:r>
              <a:rPr lang="fr-FR" sz="4400" dirty="0"/>
              <a:t> </a:t>
            </a:r>
            <a:r>
              <a:rPr lang="fr-FR" sz="4400" dirty="0" err="1"/>
              <a:t>Übermittlung</a:t>
            </a:r>
            <a:r>
              <a:rPr lang="fr-FR" sz="4400" dirty="0"/>
              <a:t> </a:t>
            </a:r>
            <a:r>
              <a:rPr lang="fr-FR" sz="4400" dirty="0" err="1"/>
              <a:t>möglich</a:t>
            </a:r>
            <a:r>
              <a:rPr lang="fr-FR" sz="4400" dirty="0"/>
              <a:t>. </a:t>
            </a:r>
            <a:r>
              <a:rPr lang="fr-FR" sz="4400" dirty="0" err="1"/>
              <a:t>Voraussetzung</a:t>
            </a:r>
            <a:r>
              <a:rPr lang="fr-FR" sz="4400" dirty="0"/>
              <a:t>: </a:t>
            </a:r>
            <a:r>
              <a:rPr lang="fr-FR" sz="4400" dirty="0" err="1"/>
              <a:t>Offizielle</a:t>
            </a:r>
            <a:r>
              <a:rPr lang="fr-FR" sz="4400" dirty="0"/>
              <a:t> </a:t>
            </a:r>
            <a:r>
              <a:rPr lang="fr-FR" sz="4400" dirty="0" err="1"/>
              <a:t>Registrierung</a:t>
            </a:r>
            <a:r>
              <a:rPr lang="fr-FR" sz="4400" dirty="0"/>
              <a:t> </a:t>
            </a:r>
            <a:r>
              <a:rPr lang="fr-FR" sz="4400" dirty="0" err="1"/>
              <a:t>Akte</a:t>
            </a:r>
            <a:r>
              <a:rPr lang="fr-FR" sz="4400" dirty="0"/>
              <a:t> </a:t>
            </a:r>
            <a:r>
              <a:rPr lang="fr-FR" sz="4400" dirty="0" err="1"/>
              <a:t>bei</a:t>
            </a:r>
            <a:r>
              <a:rPr lang="fr-FR" sz="4400" dirty="0"/>
              <a:t> </a:t>
            </a:r>
            <a:r>
              <a:rPr lang="fr-FR" sz="4400" dirty="0" err="1"/>
              <a:t>Gericht</a:t>
            </a:r>
            <a:r>
              <a:rPr lang="fr-FR" sz="4400" dirty="0"/>
              <a:t>, ca 40% </a:t>
            </a:r>
            <a:r>
              <a:rPr lang="fr-FR" sz="4400" dirty="0" err="1"/>
              <a:t>Akten</a:t>
            </a:r>
            <a:r>
              <a:rPr lang="fr-FR" sz="4400" dirty="0"/>
              <a:t> </a:t>
            </a:r>
            <a:r>
              <a:rPr lang="fr-FR" sz="4400" dirty="0" err="1"/>
              <a:t>werden</a:t>
            </a:r>
            <a:r>
              <a:rPr lang="fr-FR" sz="4400" dirty="0"/>
              <a:t> </a:t>
            </a:r>
            <a:r>
              <a:rPr lang="fr-FR" sz="4400" dirty="0" err="1"/>
              <a:t>aus</a:t>
            </a:r>
            <a:r>
              <a:rPr lang="fr-FR" sz="4400" dirty="0"/>
              <a:t> </a:t>
            </a:r>
            <a:r>
              <a:rPr lang="fr-FR" sz="4400" dirty="0" err="1"/>
              <a:t>Personalmangel</a:t>
            </a:r>
            <a:r>
              <a:rPr lang="fr-FR" sz="4400" dirty="0"/>
              <a:t> </a:t>
            </a:r>
            <a:r>
              <a:rPr lang="fr-FR" sz="4400" dirty="0" err="1"/>
              <a:t>gar</a:t>
            </a:r>
            <a:r>
              <a:rPr lang="fr-FR" sz="4400" dirty="0"/>
              <a:t> </a:t>
            </a:r>
            <a:r>
              <a:rPr lang="fr-FR" sz="4400" dirty="0" err="1"/>
              <a:t>nicht</a:t>
            </a:r>
            <a:r>
              <a:rPr lang="fr-FR" sz="4400" dirty="0"/>
              <a:t> </a:t>
            </a:r>
            <a:r>
              <a:rPr lang="fr-FR" sz="4400" dirty="0" err="1"/>
              <a:t>registriert</a:t>
            </a:r>
            <a:r>
              <a:rPr lang="fr-FR" sz="4400" dirty="0"/>
              <a:t> (</a:t>
            </a:r>
            <a:r>
              <a:rPr lang="fr-FR" sz="4400" dirty="0" err="1"/>
              <a:t>Verfahren</a:t>
            </a:r>
            <a:r>
              <a:rPr lang="fr-FR" sz="4400" dirty="0"/>
              <a:t> </a:t>
            </a:r>
            <a:r>
              <a:rPr lang="fr-FR" sz="4400" dirty="0" err="1"/>
              <a:t>gegen</a:t>
            </a:r>
            <a:r>
              <a:rPr lang="fr-FR" sz="4400" dirty="0"/>
              <a:t> X), </a:t>
            </a:r>
            <a:r>
              <a:rPr lang="fr-FR" sz="4400" dirty="0" err="1"/>
              <a:t>daher</a:t>
            </a:r>
            <a:r>
              <a:rPr lang="fr-FR" sz="4400" dirty="0"/>
              <a:t> </a:t>
            </a:r>
            <a:r>
              <a:rPr lang="fr-FR" sz="4400" dirty="0" err="1"/>
              <a:t>auch</a:t>
            </a:r>
            <a:r>
              <a:rPr lang="fr-FR" sz="4400" dirty="0"/>
              <a:t> </a:t>
            </a:r>
            <a:r>
              <a:rPr lang="fr-FR" sz="4400" dirty="0" err="1"/>
              <a:t>keine</a:t>
            </a:r>
            <a:r>
              <a:rPr lang="fr-FR" sz="4400" dirty="0"/>
              <a:t> </a:t>
            </a:r>
            <a:r>
              <a:rPr lang="fr-FR" sz="4400" dirty="0" err="1"/>
              <a:t>Übermittlung</a:t>
            </a:r>
            <a:r>
              <a:rPr lang="fr-FR" sz="4400" dirty="0"/>
              <a:t> </a:t>
            </a:r>
            <a:r>
              <a:rPr lang="fr-FR" sz="4400" dirty="0" err="1"/>
              <a:t>möglich</a:t>
            </a:r>
            <a:endParaRPr lang="fr-FR" sz="4400" dirty="0"/>
          </a:p>
          <a:p>
            <a:endParaRPr lang="fr-FR" dirty="0"/>
          </a:p>
          <a:p>
            <a:endParaRPr lang="fr-FR" dirty="0"/>
          </a:p>
          <a:p>
            <a:endParaRPr lang="fr-FR" dirty="0"/>
          </a:p>
          <a:p>
            <a:endParaRPr lang="fr-FR" dirty="0"/>
          </a:p>
          <a:p>
            <a:pPr marL="0" indent="0">
              <a:buNone/>
            </a:pPr>
            <a:endParaRPr lang="fr-FR" dirty="0"/>
          </a:p>
        </p:txBody>
      </p:sp>
    </p:spTree>
    <p:extLst>
      <p:ext uri="{BB962C8B-B14F-4D97-AF65-F5344CB8AC3E}">
        <p14:creationId xmlns:p14="http://schemas.microsoft.com/office/powerpoint/2010/main" val="27482080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8: </a:t>
            </a:r>
            <a:r>
              <a:rPr lang="fr-FR" b="1" dirty="0">
                <a:solidFill>
                  <a:srgbClr val="FF0000"/>
                </a:solidFill>
              </a:rPr>
              <a:t>Und es </a:t>
            </a:r>
            <a:r>
              <a:rPr lang="fr-FR" b="1" dirty="0" err="1">
                <a:solidFill>
                  <a:srgbClr val="FF0000"/>
                </a:solidFill>
              </a:rPr>
              <a:t>gibt</a:t>
            </a:r>
            <a:r>
              <a:rPr lang="fr-FR" b="1" dirty="0">
                <a:solidFill>
                  <a:srgbClr val="FF0000"/>
                </a:solidFill>
              </a:rPr>
              <a:t> </a:t>
            </a:r>
            <a:r>
              <a:rPr lang="fr-FR" b="1" dirty="0" err="1">
                <a:solidFill>
                  <a:srgbClr val="FF0000"/>
                </a:solidFill>
              </a:rPr>
              <a:t>sie</a:t>
            </a:r>
            <a:r>
              <a:rPr lang="fr-FR" b="1" dirty="0">
                <a:solidFill>
                  <a:srgbClr val="FF0000"/>
                </a:solidFill>
              </a:rPr>
              <a:t> </a:t>
            </a:r>
            <a:r>
              <a:rPr lang="fr-FR" b="1" dirty="0" err="1">
                <a:solidFill>
                  <a:srgbClr val="FF0000"/>
                </a:solidFill>
              </a:rPr>
              <a:t>doch</a:t>
            </a:r>
            <a:r>
              <a:rPr lang="fr-FR" b="1" dirty="0">
                <a:solidFill>
                  <a:srgbClr val="FF0000"/>
                </a:solidFill>
              </a:rPr>
              <a:t> die « faute inexcusable » ! </a:t>
            </a:r>
            <a:r>
              <a:rPr lang="fr-FR" b="1" dirty="0" err="1">
                <a:solidFill>
                  <a:srgbClr val="FF0000"/>
                </a:solidFill>
              </a:rPr>
              <a:t>Tendenz</a:t>
            </a:r>
            <a:r>
              <a:rPr lang="fr-FR" b="1" dirty="0">
                <a:solidFill>
                  <a:srgbClr val="FF0000"/>
                </a:solidFill>
              </a:rPr>
              <a:t> </a:t>
            </a:r>
            <a:r>
              <a:rPr lang="fr-FR" b="1" dirty="0" err="1">
                <a:solidFill>
                  <a:srgbClr val="FF0000"/>
                </a:solidFill>
              </a:rPr>
              <a:t>steigend</a:t>
            </a:r>
            <a:endParaRPr lang="fr-FR" dirty="0"/>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35817"/>
            <a:ext cx="10515600" cy="4731621"/>
          </a:xfrm>
        </p:spPr>
        <p:txBody>
          <a:bodyPr>
            <a:normAutofit lnSpcReduction="10000"/>
          </a:bodyPr>
          <a:lstStyle/>
          <a:p>
            <a:pPr marL="0" indent="0">
              <a:buNone/>
            </a:pPr>
            <a:endParaRPr lang="de-DE" dirty="0"/>
          </a:p>
          <a:p>
            <a:pPr marL="0" indent="0">
              <a:buNone/>
            </a:pPr>
            <a:r>
              <a:rPr lang="fr-FR" b="1" u="sng" dirty="0" err="1"/>
              <a:t>Entscheidungen</a:t>
            </a:r>
            <a:r>
              <a:rPr lang="fr-FR" b="1" u="sng" dirty="0"/>
              <a:t> </a:t>
            </a:r>
            <a:r>
              <a:rPr lang="fr-FR" b="1" u="sng" dirty="0" err="1"/>
              <a:t>aus</a:t>
            </a:r>
            <a:r>
              <a:rPr lang="fr-FR" b="1" u="sng" dirty="0"/>
              <a:t> 2022: </a:t>
            </a:r>
          </a:p>
          <a:p>
            <a:pPr marL="0" indent="0">
              <a:buNone/>
            </a:pPr>
            <a:endParaRPr lang="fr-FR" dirty="0"/>
          </a:p>
          <a:p>
            <a:pPr marL="0" indent="0">
              <a:buNone/>
            </a:pPr>
            <a:r>
              <a:rPr lang="fr-FR" u="sng" dirty="0"/>
              <a:t>Cour d’Appel</a:t>
            </a:r>
            <a:r>
              <a:rPr lang="de-DE" u="sng" dirty="0"/>
              <a:t>, Aix-en-Provence, 28.4.2022</a:t>
            </a:r>
            <a:r>
              <a:rPr lang="fr-FR" u="sng" dirty="0"/>
              <a:t> (18/14186) – </a:t>
            </a:r>
            <a:r>
              <a:rPr lang="fr-FR" b="1" u="sng" dirty="0">
                <a:solidFill>
                  <a:srgbClr val="FF0000"/>
                </a:solidFill>
              </a:rPr>
              <a:t>Faute inexcusable JA</a:t>
            </a:r>
          </a:p>
          <a:p>
            <a:pPr marL="0" indent="0">
              <a:buNone/>
            </a:pPr>
            <a:r>
              <a:rPr lang="de-DE" dirty="0"/>
              <a:t>Verstoß gegen ein Verbot der Weitervergabe Transport in Verbindung mit einer Missachtung der gegebenen Anweisungen: Waren sollten allein in einem sauberen Fahrzeug ohne Geruch oder Feuchtigkeit befördert werden (CA Aix-en-Provence, 28. April 2022, Nr. 18/14186, Transports </a:t>
            </a:r>
            <a:r>
              <a:rPr lang="de-DE" dirty="0" err="1"/>
              <a:t>Mesguen</a:t>
            </a:r>
            <a:r>
              <a:rPr lang="de-DE" dirty="0"/>
              <a:t> et a. c/ MMA IARD et a., BTL 2022, Nr. 3878, S. 282 , Kritik).</a:t>
            </a:r>
            <a:endParaRPr lang="fr-FR" dirty="0"/>
          </a:p>
          <a:p>
            <a:pPr marL="0" indent="0">
              <a:buNone/>
            </a:pPr>
            <a:endParaRPr lang="de-DE" b="1" u="sng" dirty="0">
              <a:solidFill>
                <a:srgbClr val="FF0000"/>
              </a:solidFill>
            </a:endParaRPr>
          </a:p>
        </p:txBody>
      </p:sp>
    </p:spTree>
    <p:extLst>
      <p:ext uri="{BB962C8B-B14F-4D97-AF65-F5344CB8AC3E}">
        <p14:creationId xmlns:p14="http://schemas.microsoft.com/office/powerpoint/2010/main" val="22095496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8: </a:t>
            </a:r>
            <a:r>
              <a:rPr lang="fr-FR" b="1" dirty="0">
                <a:solidFill>
                  <a:srgbClr val="FF0000"/>
                </a:solidFill>
              </a:rPr>
              <a:t>Und es </a:t>
            </a:r>
            <a:r>
              <a:rPr lang="fr-FR" b="1" dirty="0" err="1">
                <a:solidFill>
                  <a:srgbClr val="FF0000"/>
                </a:solidFill>
              </a:rPr>
              <a:t>gibt</a:t>
            </a:r>
            <a:r>
              <a:rPr lang="fr-FR" b="1" dirty="0">
                <a:solidFill>
                  <a:srgbClr val="FF0000"/>
                </a:solidFill>
              </a:rPr>
              <a:t> </a:t>
            </a:r>
            <a:r>
              <a:rPr lang="fr-FR" b="1" dirty="0" err="1">
                <a:solidFill>
                  <a:srgbClr val="FF0000"/>
                </a:solidFill>
              </a:rPr>
              <a:t>sie</a:t>
            </a:r>
            <a:r>
              <a:rPr lang="fr-FR" b="1" dirty="0">
                <a:solidFill>
                  <a:srgbClr val="FF0000"/>
                </a:solidFill>
              </a:rPr>
              <a:t> </a:t>
            </a:r>
            <a:r>
              <a:rPr lang="fr-FR" b="1" dirty="0" err="1">
                <a:solidFill>
                  <a:srgbClr val="FF0000"/>
                </a:solidFill>
              </a:rPr>
              <a:t>doch</a:t>
            </a:r>
            <a:r>
              <a:rPr lang="fr-FR" b="1" dirty="0">
                <a:solidFill>
                  <a:srgbClr val="FF0000"/>
                </a:solidFill>
              </a:rPr>
              <a:t> die « faute inexcusable » ! </a:t>
            </a:r>
            <a:r>
              <a:rPr lang="fr-FR" b="1" dirty="0" err="1">
                <a:solidFill>
                  <a:srgbClr val="FF0000"/>
                </a:solidFill>
              </a:rPr>
              <a:t>Tendenz</a:t>
            </a:r>
            <a:r>
              <a:rPr lang="fr-FR" b="1" dirty="0">
                <a:solidFill>
                  <a:srgbClr val="FF0000"/>
                </a:solidFill>
              </a:rPr>
              <a:t> </a:t>
            </a:r>
            <a:r>
              <a:rPr lang="fr-FR" b="1" dirty="0" err="1">
                <a:solidFill>
                  <a:srgbClr val="FF0000"/>
                </a:solidFill>
              </a:rPr>
              <a:t>steigend</a:t>
            </a:r>
            <a:endParaRPr lang="fr-FR" dirty="0"/>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35817"/>
            <a:ext cx="10515600" cy="4731621"/>
          </a:xfrm>
        </p:spPr>
        <p:txBody>
          <a:bodyPr>
            <a:normAutofit/>
          </a:bodyPr>
          <a:lstStyle/>
          <a:p>
            <a:pPr marL="0" indent="0">
              <a:buNone/>
            </a:pPr>
            <a:endParaRPr lang="de-DE" dirty="0"/>
          </a:p>
          <a:p>
            <a:pPr marL="0" indent="0">
              <a:buNone/>
            </a:pPr>
            <a:r>
              <a:rPr lang="fr-FR" b="1" u="sng" dirty="0" err="1"/>
              <a:t>Entscheidungen</a:t>
            </a:r>
            <a:r>
              <a:rPr lang="fr-FR" b="1" u="sng" dirty="0"/>
              <a:t> </a:t>
            </a:r>
            <a:r>
              <a:rPr lang="fr-FR" b="1" u="sng" dirty="0" err="1"/>
              <a:t>aus</a:t>
            </a:r>
            <a:r>
              <a:rPr lang="fr-FR" b="1" u="sng" dirty="0"/>
              <a:t> 2022: </a:t>
            </a:r>
          </a:p>
          <a:p>
            <a:pPr marL="0" indent="0">
              <a:buNone/>
            </a:pPr>
            <a:endParaRPr lang="fr-FR" dirty="0"/>
          </a:p>
          <a:p>
            <a:pPr marL="0" indent="0">
              <a:buNone/>
            </a:pPr>
            <a:r>
              <a:rPr lang="fr-FR" u="sng" dirty="0"/>
              <a:t>Cour d’Appel</a:t>
            </a:r>
            <a:r>
              <a:rPr lang="de-DE" u="sng" dirty="0"/>
              <a:t>, Bordeaux, 18.5.2022</a:t>
            </a:r>
            <a:r>
              <a:rPr lang="fr-FR" u="sng" dirty="0"/>
              <a:t> (20/01521) – </a:t>
            </a:r>
            <a:r>
              <a:rPr lang="fr-FR" b="1" u="sng" dirty="0">
                <a:solidFill>
                  <a:srgbClr val="FF0000"/>
                </a:solidFill>
              </a:rPr>
              <a:t>Faute inexcusable JA</a:t>
            </a:r>
          </a:p>
          <a:p>
            <a:pPr marL="0" indent="0">
              <a:lnSpc>
                <a:spcPct val="100000"/>
              </a:lnSpc>
              <a:buNone/>
            </a:pPr>
            <a:r>
              <a:rPr lang="de-DE" dirty="0"/>
              <a:t>Nächtlicher Diebstahl Cognac aus einem unverschlossenen Anhänger, wobei der Fahrer davon Kenntnis hatte und Anweisungen zur verstärkten Sicherung erhalten hatte </a:t>
            </a:r>
            <a:r>
              <a:rPr lang="de-DE" sz="2000" dirty="0"/>
              <a:t>(BTL 2022, Nr. 3881, S. 331, kritisiert, da der Abstellplatz nicht völlig frei von Sicherheitsmaßnahmen war).</a:t>
            </a:r>
          </a:p>
        </p:txBody>
      </p:sp>
    </p:spTree>
    <p:extLst>
      <p:ext uri="{BB962C8B-B14F-4D97-AF65-F5344CB8AC3E}">
        <p14:creationId xmlns:p14="http://schemas.microsoft.com/office/powerpoint/2010/main" val="34511254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lstStyle/>
          <a:p>
            <a:r>
              <a:rPr lang="fr-FR" b="1" dirty="0">
                <a:solidFill>
                  <a:schemeClr val="accent4">
                    <a:lumMod val="75000"/>
                  </a:schemeClr>
                </a:solidFill>
              </a:rPr>
              <a:t>Tipp 9: </a:t>
            </a:r>
            <a:r>
              <a:rPr lang="fr-FR" b="1" dirty="0" err="1">
                <a:solidFill>
                  <a:srgbClr val="FF0000"/>
                </a:solidFill>
              </a:rPr>
              <a:t>Übe</a:t>
            </a:r>
            <a:r>
              <a:rPr lang="fr-FR" b="1" dirty="0">
                <a:solidFill>
                  <a:srgbClr val="FF0000"/>
                </a:solidFill>
              </a:rPr>
              <a:t> </a:t>
            </a:r>
            <a:r>
              <a:rPr lang="fr-FR" b="1" dirty="0" err="1">
                <a:solidFill>
                  <a:srgbClr val="FF0000"/>
                </a:solidFill>
              </a:rPr>
              <a:t>dich</a:t>
            </a:r>
            <a:r>
              <a:rPr lang="fr-FR" b="1" dirty="0">
                <a:solidFill>
                  <a:srgbClr val="FF0000"/>
                </a:solidFill>
              </a:rPr>
              <a:t> in </a:t>
            </a:r>
            <a:r>
              <a:rPr lang="fr-FR" b="1" dirty="0" err="1">
                <a:solidFill>
                  <a:srgbClr val="FF0000"/>
                </a:solidFill>
              </a:rPr>
              <a:t>Geduld</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lstStyle/>
          <a:p>
            <a:endParaRPr lang="fr-FR" dirty="0"/>
          </a:p>
          <a:p>
            <a:endParaRPr lang="fr-FR" dirty="0"/>
          </a:p>
          <a:p>
            <a:endParaRPr lang="fr-FR" dirty="0"/>
          </a:p>
          <a:p>
            <a:endParaRPr lang="fr-FR" dirty="0"/>
          </a:p>
          <a:p>
            <a:pPr marL="0" indent="0">
              <a:buNone/>
            </a:pPr>
            <a:endParaRPr lang="fr-FR" dirty="0"/>
          </a:p>
          <a:p>
            <a:pPr marL="0" indent="0">
              <a:buNone/>
            </a:pPr>
            <a:endParaRPr lang="fr-FR" dirty="0"/>
          </a:p>
        </p:txBody>
      </p:sp>
      <p:pic>
        <p:nvPicPr>
          <p:cNvPr id="7" name="Image 6">
            <a:extLst>
              <a:ext uri="{FF2B5EF4-FFF2-40B4-BE49-F238E27FC236}">
                <a16:creationId xmlns:a16="http://schemas.microsoft.com/office/drawing/2014/main" id="{20BD0AA8-9235-0F21-59F0-8885E6821AB3}"/>
              </a:ext>
            </a:extLst>
          </p:cNvPr>
          <p:cNvPicPr>
            <a:picLocks noChangeAspect="1"/>
          </p:cNvPicPr>
          <p:nvPr/>
        </p:nvPicPr>
        <p:blipFill>
          <a:blip r:embed="rId2"/>
          <a:stretch>
            <a:fillRect/>
          </a:stretch>
        </p:blipFill>
        <p:spPr>
          <a:xfrm>
            <a:off x="742950" y="2126380"/>
            <a:ext cx="9401175" cy="2095500"/>
          </a:xfrm>
          <a:prstGeom prst="rect">
            <a:avLst/>
          </a:prstGeom>
        </p:spPr>
      </p:pic>
      <p:pic>
        <p:nvPicPr>
          <p:cNvPr id="9" name="Image 8">
            <a:extLst>
              <a:ext uri="{FF2B5EF4-FFF2-40B4-BE49-F238E27FC236}">
                <a16:creationId xmlns:a16="http://schemas.microsoft.com/office/drawing/2014/main" id="{39D6BEA6-3D82-35D7-D570-7122035FB11E}"/>
              </a:ext>
            </a:extLst>
          </p:cNvPr>
          <p:cNvPicPr>
            <a:picLocks noChangeAspect="1"/>
          </p:cNvPicPr>
          <p:nvPr/>
        </p:nvPicPr>
        <p:blipFill>
          <a:blip r:embed="rId3"/>
          <a:stretch>
            <a:fillRect/>
          </a:stretch>
        </p:blipFill>
        <p:spPr>
          <a:xfrm>
            <a:off x="742950" y="4731620"/>
            <a:ext cx="9458325" cy="1362075"/>
          </a:xfrm>
          <a:prstGeom prst="rect">
            <a:avLst/>
          </a:prstGeom>
        </p:spPr>
      </p:pic>
      <p:pic>
        <p:nvPicPr>
          <p:cNvPr id="5" name="Image 4">
            <a:extLst>
              <a:ext uri="{FF2B5EF4-FFF2-40B4-BE49-F238E27FC236}">
                <a16:creationId xmlns:a16="http://schemas.microsoft.com/office/drawing/2014/main" id="{8B73A26E-240B-083C-C560-E259EB1E0B16}"/>
              </a:ext>
            </a:extLst>
          </p:cNvPr>
          <p:cNvPicPr>
            <a:picLocks noChangeAspect="1"/>
          </p:cNvPicPr>
          <p:nvPr/>
        </p:nvPicPr>
        <p:blipFill>
          <a:blip r:embed="rId4"/>
          <a:stretch>
            <a:fillRect/>
          </a:stretch>
        </p:blipFill>
        <p:spPr>
          <a:xfrm>
            <a:off x="7572374" y="338951"/>
            <a:ext cx="4067176" cy="1532559"/>
          </a:xfrm>
          <a:prstGeom prst="rect">
            <a:avLst/>
          </a:prstGeom>
        </p:spPr>
      </p:pic>
      <mc:AlternateContent xmlns:mc="http://schemas.openxmlformats.org/markup-compatibility/2006" xmlns:p14="http://schemas.microsoft.com/office/powerpoint/2010/main">
        <mc:Choice Requires="p14">
          <p:contentPart p14:bwMode="auto" r:id="rId5">
            <p14:nvContentPartPr>
              <p14:cNvPr id="6" name="Encre 5">
                <a:extLst>
                  <a:ext uri="{FF2B5EF4-FFF2-40B4-BE49-F238E27FC236}">
                    <a16:creationId xmlns:a16="http://schemas.microsoft.com/office/drawing/2014/main" id="{63A4A1B1-5BD3-0199-E861-73747BDDC58C}"/>
                  </a:ext>
                </a:extLst>
              </p14:cNvPr>
              <p14:cNvContentPartPr/>
              <p14:nvPr/>
            </p14:nvContentPartPr>
            <p14:xfrm>
              <a:off x="1975380" y="2494785"/>
              <a:ext cx="531720" cy="153000"/>
            </p14:xfrm>
          </p:contentPart>
        </mc:Choice>
        <mc:Fallback xmlns="">
          <p:pic>
            <p:nvPicPr>
              <p:cNvPr id="6" name="Encre 5">
                <a:extLst>
                  <a:ext uri="{FF2B5EF4-FFF2-40B4-BE49-F238E27FC236}">
                    <a16:creationId xmlns:a16="http://schemas.microsoft.com/office/drawing/2014/main" id="{63A4A1B1-5BD3-0199-E861-73747BDDC58C}"/>
                  </a:ext>
                </a:extLst>
              </p:cNvPr>
              <p:cNvPicPr/>
              <p:nvPr/>
            </p:nvPicPr>
            <p:blipFill>
              <a:blip r:embed="rId6"/>
              <a:stretch>
                <a:fillRect/>
              </a:stretch>
            </p:blipFill>
            <p:spPr>
              <a:xfrm>
                <a:off x="1957740" y="2459145"/>
                <a:ext cx="567360" cy="2246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8" name="Encre 7">
                <a:extLst>
                  <a:ext uri="{FF2B5EF4-FFF2-40B4-BE49-F238E27FC236}">
                    <a16:creationId xmlns:a16="http://schemas.microsoft.com/office/drawing/2014/main" id="{9B8006EA-BAA8-005B-782D-0DFE231D701D}"/>
                  </a:ext>
                </a:extLst>
              </p14:cNvPr>
              <p14:cNvContentPartPr/>
              <p14:nvPr/>
            </p14:nvContentPartPr>
            <p14:xfrm>
              <a:off x="3505020" y="2503785"/>
              <a:ext cx="2218680" cy="88200"/>
            </p14:xfrm>
          </p:contentPart>
        </mc:Choice>
        <mc:Fallback xmlns="">
          <p:pic>
            <p:nvPicPr>
              <p:cNvPr id="8" name="Encre 7">
                <a:extLst>
                  <a:ext uri="{FF2B5EF4-FFF2-40B4-BE49-F238E27FC236}">
                    <a16:creationId xmlns:a16="http://schemas.microsoft.com/office/drawing/2014/main" id="{9B8006EA-BAA8-005B-782D-0DFE231D701D}"/>
                  </a:ext>
                </a:extLst>
              </p:cNvPr>
              <p:cNvPicPr/>
              <p:nvPr/>
            </p:nvPicPr>
            <p:blipFill>
              <a:blip r:embed="rId8"/>
              <a:stretch>
                <a:fillRect/>
              </a:stretch>
            </p:blipFill>
            <p:spPr>
              <a:xfrm>
                <a:off x="3487380" y="2468145"/>
                <a:ext cx="2254320" cy="15984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Encre 9">
                <a:extLst>
                  <a:ext uri="{FF2B5EF4-FFF2-40B4-BE49-F238E27FC236}">
                    <a16:creationId xmlns:a16="http://schemas.microsoft.com/office/drawing/2014/main" id="{FDEFE9A2-BA2A-5009-D098-31F5F213C964}"/>
                  </a:ext>
                </a:extLst>
              </p14:cNvPr>
              <p14:cNvContentPartPr/>
              <p14:nvPr/>
            </p14:nvContentPartPr>
            <p14:xfrm>
              <a:off x="6112140" y="2504145"/>
              <a:ext cx="1299600" cy="135720"/>
            </p14:xfrm>
          </p:contentPart>
        </mc:Choice>
        <mc:Fallback xmlns="">
          <p:pic>
            <p:nvPicPr>
              <p:cNvPr id="10" name="Encre 9">
                <a:extLst>
                  <a:ext uri="{FF2B5EF4-FFF2-40B4-BE49-F238E27FC236}">
                    <a16:creationId xmlns:a16="http://schemas.microsoft.com/office/drawing/2014/main" id="{FDEFE9A2-BA2A-5009-D098-31F5F213C964}"/>
                  </a:ext>
                </a:extLst>
              </p:cNvPr>
              <p:cNvPicPr/>
              <p:nvPr/>
            </p:nvPicPr>
            <p:blipFill>
              <a:blip r:embed="rId10"/>
              <a:stretch>
                <a:fillRect/>
              </a:stretch>
            </p:blipFill>
            <p:spPr>
              <a:xfrm>
                <a:off x="6094500" y="2468145"/>
                <a:ext cx="1335240" cy="20736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1" name="Encre 10">
                <a:extLst>
                  <a:ext uri="{FF2B5EF4-FFF2-40B4-BE49-F238E27FC236}">
                    <a16:creationId xmlns:a16="http://schemas.microsoft.com/office/drawing/2014/main" id="{0FD5929C-5F3B-F711-38D3-15D5E24819CC}"/>
                  </a:ext>
                </a:extLst>
              </p14:cNvPr>
              <p14:cNvContentPartPr/>
              <p14:nvPr/>
            </p14:nvContentPartPr>
            <p14:xfrm>
              <a:off x="1838220" y="3695385"/>
              <a:ext cx="1256040" cy="154440"/>
            </p14:xfrm>
          </p:contentPart>
        </mc:Choice>
        <mc:Fallback xmlns="">
          <p:pic>
            <p:nvPicPr>
              <p:cNvPr id="11" name="Encre 10">
                <a:extLst>
                  <a:ext uri="{FF2B5EF4-FFF2-40B4-BE49-F238E27FC236}">
                    <a16:creationId xmlns:a16="http://schemas.microsoft.com/office/drawing/2014/main" id="{0FD5929C-5F3B-F711-38D3-15D5E24819CC}"/>
                  </a:ext>
                </a:extLst>
              </p:cNvPr>
              <p:cNvPicPr/>
              <p:nvPr/>
            </p:nvPicPr>
            <p:blipFill>
              <a:blip r:embed="rId12"/>
              <a:stretch>
                <a:fillRect/>
              </a:stretch>
            </p:blipFill>
            <p:spPr>
              <a:xfrm>
                <a:off x="1820220" y="3659385"/>
                <a:ext cx="1291680" cy="22608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2" name="Encre 11">
                <a:extLst>
                  <a:ext uri="{FF2B5EF4-FFF2-40B4-BE49-F238E27FC236}">
                    <a16:creationId xmlns:a16="http://schemas.microsoft.com/office/drawing/2014/main" id="{10AD1F7A-C7AC-E81D-5033-20D7F40A11F0}"/>
                  </a:ext>
                </a:extLst>
              </p14:cNvPr>
              <p14:cNvContentPartPr/>
              <p14:nvPr/>
            </p14:nvContentPartPr>
            <p14:xfrm>
              <a:off x="1880700" y="3781425"/>
              <a:ext cx="15120" cy="11520"/>
            </p14:xfrm>
          </p:contentPart>
        </mc:Choice>
        <mc:Fallback xmlns="">
          <p:pic>
            <p:nvPicPr>
              <p:cNvPr id="12" name="Encre 11">
                <a:extLst>
                  <a:ext uri="{FF2B5EF4-FFF2-40B4-BE49-F238E27FC236}">
                    <a16:creationId xmlns:a16="http://schemas.microsoft.com/office/drawing/2014/main" id="{10AD1F7A-C7AC-E81D-5033-20D7F40A11F0}"/>
                  </a:ext>
                </a:extLst>
              </p:cNvPr>
              <p:cNvPicPr/>
              <p:nvPr/>
            </p:nvPicPr>
            <p:blipFill>
              <a:blip r:embed="rId14"/>
              <a:stretch>
                <a:fillRect/>
              </a:stretch>
            </p:blipFill>
            <p:spPr>
              <a:xfrm>
                <a:off x="1862700" y="3745425"/>
                <a:ext cx="50760" cy="8316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3" name="Encre 12">
                <a:extLst>
                  <a:ext uri="{FF2B5EF4-FFF2-40B4-BE49-F238E27FC236}">
                    <a16:creationId xmlns:a16="http://schemas.microsoft.com/office/drawing/2014/main" id="{20129558-2BD7-DCB7-76B6-4E3B29DF0F47}"/>
                  </a:ext>
                </a:extLst>
              </p14:cNvPr>
              <p14:cNvContentPartPr/>
              <p14:nvPr/>
            </p14:nvContentPartPr>
            <p14:xfrm>
              <a:off x="1866300" y="3685305"/>
              <a:ext cx="1315080" cy="258120"/>
            </p14:xfrm>
          </p:contentPart>
        </mc:Choice>
        <mc:Fallback xmlns="">
          <p:pic>
            <p:nvPicPr>
              <p:cNvPr id="13" name="Encre 12">
                <a:extLst>
                  <a:ext uri="{FF2B5EF4-FFF2-40B4-BE49-F238E27FC236}">
                    <a16:creationId xmlns:a16="http://schemas.microsoft.com/office/drawing/2014/main" id="{20129558-2BD7-DCB7-76B6-4E3B29DF0F47}"/>
                  </a:ext>
                </a:extLst>
              </p:cNvPr>
              <p:cNvPicPr/>
              <p:nvPr/>
            </p:nvPicPr>
            <p:blipFill>
              <a:blip r:embed="rId16"/>
              <a:stretch>
                <a:fillRect/>
              </a:stretch>
            </p:blipFill>
            <p:spPr>
              <a:xfrm>
                <a:off x="1848660" y="3649665"/>
                <a:ext cx="1350720" cy="32976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4" name="Encre 13">
                <a:extLst>
                  <a:ext uri="{FF2B5EF4-FFF2-40B4-BE49-F238E27FC236}">
                    <a16:creationId xmlns:a16="http://schemas.microsoft.com/office/drawing/2014/main" id="{2200DE63-CBD0-CD80-9BE8-87067768B017}"/>
                  </a:ext>
                </a:extLst>
              </p14:cNvPr>
              <p14:cNvContentPartPr/>
              <p14:nvPr/>
            </p14:nvContentPartPr>
            <p14:xfrm>
              <a:off x="1761900" y="5676825"/>
              <a:ext cx="1180800" cy="13680"/>
            </p14:xfrm>
          </p:contentPart>
        </mc:Choice>
        <mc:Fallback xmlns="">
          <p:pic>
            <p:nvPicPr>
              <p:cNvPr id="14" name="Encre 13">
                <a:extLst>
                  <a:ext uri="{FF2B5EF4-FFF2-40B4-BE49-F238E27FC236}">
                    <a16:creationId xmlns:a16="http://schemas.microsoft.com/office/drawing/2014/main" id="{2200DE63-CBD0-CD80-9BE8-87067768B017}"/>
                  </a:ext>
                </a:extLst>
              </p:cNvPr>
              <p:cNvPicPr/>
              <p:nvPr/>
            </p:nvPicPr>
            <p:blipFill>
              <a:blip r:embed="rId18"/>
              <a:stretch>
                <a:fillRect/>
              </a:stretch>
            </p:blipFill>
            <p:spPr>
              <a:xfrm>
                <a:off x="1744260" y="5640825"/>
                <a:ext cx="1216440" cy="8532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5" name="Encre 14">
                <a:extLst>
                  <a:ext uri="{FF2B5EF4-FFF2-40B4-BE49-F238E27FC236}">
                    <a16:creationId xmlns:a16="http://schemas.microsoft.com/office/drawing/2014/main" id="{3D0FCAA9-3564-64B1-7CB3-BBD824420550}"/>
                  </a:ext>
                </a:extLst>
              </p14:cNvPr>
              <p14:cNvContentPartPr/>
              <p14:nvPr/>
            </p14:nvContentPartPr>
            <p14:xfrm>
              <a:off x="1752180" y="5815425"/>
              <a:ext cx="1056960" cy="3960"/>
            </p14:xfrm>
          </p:contentPart>
        </mc:Choice>
        <mc:Fallback xmlns="">
          <p:pic>
            <p:nvPicPr>
              <p:cNvPr id="15" name="Encre 14">
                <a:extLst>
                  <a:ext uri="{FF2B5EF4-FFF2-40B4-BE49-F238E27FC236}">
                    <a16:creationId xmlns:a16="http://schemas.microsoft.com/office/drawing/2014/main" id="{3D0FCAA9-3564-64B1-7CB3-BBD824420550}"/>
                  </a:ext>
                </a:extLst>
              </p:cNvPr>
              <p:cNvPicPr/>
              <p:nvPr/>
            </p:nvPicPr>
            <p:blipFill>
              <a:blip r:embed="rId20"/>
              <a:stretch>
                <a:fillRect/>
              </a:stretch>
            </p:blipFill>
            <p:spPr>
              <a:xfrm>
                <a:off x="1734540" y="5779785"/>
                <a:ext cx="1092600" cy="7560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6" name="Encre 15">
                <a:extLst>
                  <a:ext uri="{FF2B5EF4-FFF2-40B4-BE49-F238E27FC236}">
                    <a16:creationId xmlns:a16="http://schemas.microsoft.com/office/drawing/2014/main" id="{765D84AD-D3C7-EE10-6DB6-6F3FFD21A42C}"/>
                  </a:ext>
                </a:extLst>
              </p14:cNvPr>
              <p14:cNvContentPartPr/>
              <p14:nvPr/>
            </p14:nvContentPartPr>
            <p14:xfrm>
              <a:off x="1971420" y="5666745"/>
              <a:ext cx="1144440" cy="133560"/>
            </p14:xfrm>
          </p:contentPart>
        </mc:Choice>
        <mc:Fallback xmlns="">
          <p:pic>
            <p:nvPicPr>
              <p:cNvPr id="16" name="Encre 15">
                <a:extLst>
                  <a:ext uri="{FF2B5EF4-FFF2-40B4-BE49-F238E27FC236}">
                    <a16:creationId xmlns:a16="http://schemas.microsoft.com/office/drawing/2014/main" id="{765D84AD-D3C7-EE10-6DB6-6F3FFD21A42C}"/>
                  </a:ext>
                </a:extLst>
              </p:cNvPr>
              <p:cNvPicPr/>
              <p:nvPr/>
            </p:nvPicPr>
            <p:blipFill>
              <a:blip r:embed="rId22"/>
              <a:stretch>
                <a:fillRect/>
              </a:stretch>
            </p:blipFill>
            <p:spPr>
              <a:xfrm>
                <a:off x="1953780" y="5631105"/>
                <a:ext cx="1180080" cy="20520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7" name="Encre 16">
                <a:extLst>
                  <a:ext uri="{FF2B5EF4-FFF2-40B4-BE49-F238E27FC236}">
                    <a16:creationId xmlns:a16="http://schemas.microsoft.com/office/drawing/2014/main" id="{BB3BF8CE-456A-1BC7-3E09-985075729CC8}"/>
                  </a:ext>
                </a:extLst>
              </p14:cNvPr>
              <p14:cNvContentPartPr/>
              <p14:nvPr/>
            </p14:nvContentPartPr>
            <p14:xfrm>
              <a:off x="2695020" y="5790585"/>
              <a:ext cx="257400" cy="99000"/>
            </p14:xfrm>
          </p:contentPart>
        </mc:Choice>
        <mc:Fallback xmlns="">
          <p:pic>
            <p:nvPicPr>
              <p:cNvPr id="17" name="Encre 16">
                <a:extLst>
                  <a:ext uri="{FF2B5EF4-FFF2-40B4-BE49-F238E27FC236}">
                    <a16:creationId xmlns:a16="http://schemas.microsoft.com/office/drawing/2014/main" id="{BB3BF8CE-456A-1BC7-3E09-985075729CC8}"/>
                  </a:ext>
                </a:extLst>
              </p:cNvPr>
              <p:cNvPicPr/>
              <p:nvPr/>
            </p:nvPicPr>
            <p:blipFill>
              <a:blip r:embed="rId24"/>
              <a:stretch>
                <a:fillRect/>
              </a:stretch>
            </p:blipFill>
            <p:spPr>
              <a:xfrm>
                <a:off x="2677380" y="5754585"/>
                <a:ext cx="293040" cy="17064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8" name="Encre 17">
                <a:extLst>
                  <a:ext uri="{FF2B5EF4-FFF2-40B4-BE49-F238E27FC236}">
                    <a16:creationId xmlns:a16="http://schemas.microsoft.com/office/drawing/2014/main" id="{1D4321A9-39F2-8483-5A71-158004EE28E8}"/>
                  </a:ext>
                </a:extLst>
              </p14:cNvPr>
              <p14:cNvContentPartPr/>
              <p14:nvPr/>
            </p14:nvContentPartPr>
            <p14:xfrm>
              <a:off x="1780980" y="5819385"/>
              <a:ext cx="1150920" cy="360"/>
            </p14:xfrm>
          </p:contentPart>
        </mc:Choice>
        <mc:Fallback xmlns="">
          <p:pic>
            <p:nvPicPr>
              <p:cNvPr id="18" name="Encre 17">
                <a:extLst>
                  <a:ext uri="{FF2B5EF4-FFF2-40B4-BE49-F238E27FC236}">
                    <a16:creationId xmlns:a16="http://schemas.microsoft.com/office/drawing/2014/main" id="{1D4321A9-39F2-8483-5A71-158004EE28E8}"/>
                  </a:ext>
                </a:extLst>
              </p:cNvPr>
              <p:cNvPicPr/>
              <p:nvPr/>
            </p:nvPicPr>
            <p:blipFill>
              <a:blip r:embed="rId26"/>
              <a:stretch>
                <a:fillRect/>
              </a:stretch>
            </p:blipFill>
            <p:spPr>
              <a:xfrm>
                <a:off x="1762980" y="5783385"/>
                <a:ext cx="118656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9" name="Encre 18">
                <a:extLst>
                  <a:ext uri="{FF2B5EF4-FFF2-40B4-BE49-F238E27FC236}">
                    <a16:creationId xmlns:a16="http://schemas.microsoft.com/office/drawing/2014/main" id="{0550172B-185A-7E62-1A71-B8E1515210B7}"/>
                  </a:ext>
                </a:extLst>
              </p14:cNvPr>
              <p14:cNvContentPartPr/>
              <p14:nvPr/>
            </p14:nvContentPartPr>
            <p14:xfrm>
              <a:off x="1816260" y="5715705"/>
              <a:ext cx="1270080" cy="190440"/>
            </p14:xfrm>
          </p:contentPart>
        </mc:Choice>
        <mc:Fallback xmlns="">
          <p:pic>
            <p:nvPicPr>
              <p:cNvPr id="19" name="Encre 18">
                <a:extLst>
                  <a:ext uri="{FF2B5EF4-FFF2-40B4-BE49-F238E27FC236}">
                    <a16:creationId xmlns:a16="http://schemas.microsoft.com/office/drawing/2014/main" id="{0550172B-185A-7E62-1A71-B8E1515210B7}"/>
                  </a:ext>
                </a:extLst>
              </p:cNvPr>
              <p:cNvPicPr/>
              <p:nvPr/>
            </p:nvPicPr>
            <p:blipFill>
              <a:blip r:embed="rId28"/>
              <a:stretch>
                <a:fillRect/>
              </a:stretch>
            </p:blipFill>
            <p:spPr>
              <a:xfrm>
                <a:off x="1798620" y="5679705"/>
                <a:ext cx="1305720" cy="262080"/>
              </a:xfrm>
              <a:prstGeom prst="rect">
                <a:avLst/>
              </a:prstGeom>
            </p:spPr>
          </p:pic>
        </mc:Fallback>
      </mc:AlternateContent>
    </p:spTree>
    <p:extLst>
      <p:ext uri="{BB962C8B-B14F-4D97-AF65-F5344CB8AC3E}">
        <p14:creationId xmlns:p14="http://schemas.microsoft.com/office/powerpoint/2010/main" val="27807928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lstStyle/>
          <a:p>
            <a:r>
              <a:rPr lang="fr-FR" b="1" dirty="0">
                <a:solidFill>
                  <a:schemeClr val="accent4">
                    <a:lumMod val="75000"/>
                  </a:schemeClr>
                </a:solidFill>
              </a:rPr>
              <a:t>Tipp 9: </a:t>
            </a:r>
            <a:r>
              <a:rPr lang="fr-FR" b="1" dirty="0" err="1">
                <a:solidFill>
                  <a:srgbClr val="FF0000"/>
                </a:solidFill>
              </a:rPr>
              <a:t>Übe</a:t>
            </a:r>
            <a:r>
              <a:rPr lang="fr-FR" b="1" dirty="0">
                <a:solidFill>
                  <a:srgbClr val="FF0000"/>
                </a:solidFill>
              </a:rPr>
              <a:t> </a:t>
            </a:r>
            <a:r>
              <a:rPr lang="fr-FR" b="1" dirty="0" err="1">
                <a:solidFill>
                  <a:srgbClr val="FF0000"/>
                </a:solidFill>
              </a:rPr>
              <a:t>dich</a:t>
            </a:r>
            <a:r>
              <a:rPr lang="fr-FR" b="1" dirty="0">
                <a:solidFill>
                  <a:srgbClr val="FF0000"/>
                </a:solidFill>
              </a:rPr>
              <a:t> in </a:t>
            </a:r>
            <a:r>
              <a:rPr lang="fr-FR" b="1" dirty="0" err="1">
                <a:solidFill>
                  <a:srgbClr val="FF0000"/>
                </a:solidFill>
              </a:rPr>
              <a:t>Geduld</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92500" lnSpcReduction="20000"/>
          </a:bodyPr>
          <a:lstStyle/>
          <a:p>
            <a:pPr marL="0" indent="0">
              <a:buNone/>
            </a:pPr>
            <a:r>
              <a:rPr lang="de-DE" b="1" dirty="0"/>
              <a:t>„Etats </a:t>
            </a:r>
            <a:r>
              <a:rPr lang="de-DE" b="1" dirty="0" err="1"/>
              <a:t>généraux</a:t>
            </a:r>
            <a:r>
              <a:rPr lang="de-DE" b="1" dirty="0"/>
              <a:t> de la Justice“ (2021/2022): Ein Impuls für die Zukunft?</a:t>
            </a:r>
          </a:p>
          <a:p>
            <a:pPr marL="0" indent="0">
              <a:buNone/>
            </a:pPr>
            <a:endParaRPr lang="de-DE" dirty="0"/>
          </a:p>
          <a:p>
            <a:pPr marL="0" indent="0">
              <a:buNone/>
            </a:pPr>
            <a:r>
              <a:rPr lang="de-DE" dirty="0"/>
              <a:t>Fast 50.000 Bürger, Akteure und Partner der Justiz haben Vorschläge zum Aufbau der Justiz von morgen gemacht. Das unabhängige Komitee, das mit der Zusammenfassung dieser Vorschläge beauftragt wurde, übergab seinen Bericht am </a:t>
            </a:r>
            <a:r>
              <a:rPr lang="de-DE" b="1" dirty="0"/>
              <a:t>8. Juli 2022 </a:t>
            </a:r>
            <a:r>
              <a:rPr lang="de-DE" dirty="0"/>
              <a:t>dem </a:t>
            </a:r>
            <a:r>
              <a:rPr lang="de-DE" dirty="0" err="1"/>
              <a:t>frz</a:t>
            </a:r>
            <a:r>
              <a:rPr lang="de-DE" dirty="0"/>
              <a:t> Präsidenten.</a:t>
            </a:r>
          </a:p>
          <a:p>
            <a:pPr marL="0" indent="0">
              <a:buNone/>
            </a:pPr>
            <a:endParaRPr lang="de-DE" dirty="0"/>
          </a:p>
          <a:p>
            <a:pPr marL="0" indent="0">
              <a:buNone/>
            </a:pPr>
            <a:r>
              <a:rPr lang="fr-FR" dirty="0"/>
              <a:t>Rapport « Sauvé » (</a:t>
            </a:r>
            <a:r>
              <a:rPr lang="fr-FR" dirty="0" err="1"/>
              <a:t>Honorarrichter</a:t>
            </a:r>
            <a:r>
              <a:rPr lang="fr-FR" dirty="0"/>
              <a:t> Conseil d’Etat)</a:t>
            </a:r>
          </a:p>
          <a:p>
            <a:pPr marL="0" indent="0">
              <a:buNone/>
            </a:pPr>
            <a:r>
              <a:rPr lang="fr-FR" dirty="0" err="1"/>
              <a:t>Mehr</a:t>
            </a:r>
            <a:r>
              <a:rPr lang="fr-FR" dirty="0"/>
              <a:t> </a:t>
            </a:r>
            <a:r>
              <a:rPr lang="fr-FR" dirty="0" err="1"/>
              <a:t>als</a:t>
            </a:r>
            <a:r>
              <a:rPr lang="fr-FR" dirty="0"/>
              <a:t> 200 </a:t>
            </a:r>
            <a:r>
              <a:rPr lang="fr-FR" dirty="0" err="1"/>
              <a:t>Seiten</a:t>
            </a:r>
            <a:r>
              <a:rPr lang="fr-FR" dirty="0"/>
              <a:t>, </a:t>
            </a:r>
            <a:r>
              <a:rPr lang="fr-FR" dirty="0" err="1"/>
              <a:t>konkrete</a:t>
            </a:r>
            <a:r>
              <a:rPr lang="fr-FR" dirty="0"/>
              <a:t> </a:t>
            </a:r>
            <a:r>
              <a:rPr lang="fr-FR" dirty="0" err="1"/>
              <a:t>Vorschläge</a:t>
            </a:r>
            <a:r>
              <a:rPr lang="fr-FR" dirty="0"/>
              <a:t> </a:t>
            </a:r>
          </a:p>
          <a:p>
            <a:pPr marL="0" indent="0">
              <a:buNone/>
            </a:pPr>
            <a:endParaRPr lang="fr-FR" dirty="0"/>
          </a:p>
          <a:p>
            <a:pPr marL="0" indent="0">
              <a:buNone/>
            </a:pPr>
            <a:r>
              <a:rPr lang="fr-FR" dirty="0" err="1"/>
              <a:t>Umsetzung</a:t>
            </a:r>
            <a:r>
              <a:rPr lang="fr-FR" dirty="0"/>
              <a:t>? </a:t>
            </a:r>
          </a:p>
          <a:p>
            <a:pPr marL="0" indent="0">
              <a:buNone/>
            </a:pPr>
            <a:r>
              <a:rPr lang="fr-FR" dirty="0"/>
              <a:t>Budget </a:t>
            </a:r>
            <a:r>
              <a:rPr lang="fr-FR" dirty="0" err="1"/>
              <a:t>Justiz</a:t>
            </a:r>
            <a:r>
              <a:rPr lang="fr-FR" dirty="0"/>
              <a:t>: </a:t>
            </a:r>
            <a:r>
              <a:rPr lang="fr-FR" dirty="0">
                <a:solidFill>
                  <a:srgbClr val="FF0000"/>
                </a:solidFill>
              </a:rPr>
              <a:t>+ 8% </a:t>
            </a:r>
            <a:r>
              <a:rPr lang="fr-FR" dirty="0" err="1">
                <a:solidFill>
                  <a:srgbClr val="FF0000"/>
                </a:solidFill>
              </a:rPr>
              <a:t>für</a:t>
            </a:r>
            <a:r>
              <a:rPr lang="fr-FR" dirty="0">
                <a:solidFill>
                  <a:srgbClr val="FF0000"/>
                </a:solidFill>
              </a:rPr>
              <a:t> 2023 (+ 26% </a:t>
            </a:r>
            <a:r>
              <a:rPr lang="fr-FR" dirty="0" err="1">
                <a:solidFill>
                  <a:srgbClr val="FF0000"/>
                </a:solidFill>
              </a:rPr>
              <a:t>seit</a:t>
            </a:r>
            <a:r>
              <a:rPr lang="fr-FR" dirty="0">
                <a:solidFill>
                  <a:srgbClr val="FF0000"/>
                </a:solidFill>
              </a:rPr>
              <a:t> 2020)</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38528590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lstStyle/>
          <a:p>
            <a:r>
              <a:rPr lang="fr-FR" b="1" dirty="0">
                <a:solidFill>
                  <a:schemeClr val="accent4">
                    <a:lumMod val="75000"/>
                  </a:schemeClr>
                </a:solidFill>
              </a:rPr>
              <a:t>Tipp 9: </a:t>
            </a:r>
            <a:r>
              <a:rPr lang="fr-FR" b="1" dirty="0" err="1">
                <a:solidFill>
                  <a:srgbClr val="FF0000"/>
                </a:solidFill>
              </a:rPr>
              <a:t>Übe</a:t>
            </a:r>
            <a:r>
              <a:rPr lang="fr-FR" b="1" dirty="0">
                <a:solidFill>
                  <a:srgbClr val="FF0000"/>
                </a:solidFill>
              </a:rPr>
              <a:t> </a:t>
            </a:r>
            <a:r>
              <a:rPr lang="fr-FR" b="1" dirty="0" err="1">
                <a:solidFill>
                  <a:srgbClr val="FF0000"/>
                </a:solidFill>
              </a:rPr>
              <a:t>dich</a:t>
            </a:r>
            <a:r>
              <a:rPr lang="fr-FR" b="1" dirty="0">
                <a:solidFill>
                  <a:srgbClr val="FF0000"/>
                </a:solidFill>
              </a:rPr>
              <a:t> in </a:t>
            </a:r>
            <a:r>
              <a:rPr lang="fr-FR" b="1" dirty="0" err="1">
                <a:solidFill>
                  <a:srgbClr val="FF0000"/>
                </a:solidFill>
              </a:rPr>
              <a:t>Geduld</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a:bodyPr>
          <a:lstStyle/>
          <a:p>
            <a:pPr marL="0" indent="0">
              <a:buNone/>
            </a:pPr>
            <a:r>
              <a:rPr lang="fr-FR" b="1" dirty="0" err="1"/>
              <a:t>Antwort</a:t>
            </a:r>
            <a:r>
              <a:rPr lang="fr-FR" b="1" dirty="0"/>
              <a:t> </a:t>
            </a:r>
            <a:r>
              <a:rPr lang="fr-FR" b="1" dirty="0" err="1"/>
              <a:t>auf</a:t>
            </a:r>
            <a:r>
              <a:rPr lang="fr-FR" b="1" dirty="0"/>
              <a:t> lange </a:t>
            </a:r>
            <a:r>
              <a:rPr lang="fr-FR" b="1" dirty="0" err="1"/>
              <a:t>Prozesszeiten</a:t>
            </a:r>
            <a:endParaRPr lang="fr-FR" b="1" dirty="0"/>
          </a:p>
          <a:p>
            <a:pPr marL="0" indent="0">
              <a:buNone/>
            </a:pPr>
            <a:r>
              <a:rPr lang="fr-FR" dirty="0"/>
              <a:t>- </a:t>
            </a:r>
            <a:r>
              <a:rPr lang="fr-FR" dirty="0" err="1"/>
              <a:t>Digitalisierung</a:t>
            </a:r>
            <a:r>
              <a:rPr lang="fr-FR" dirty="0"/>
              <a:t> </a:t>
            </a:r>
          </a:p>
          <a:p>
            <a:pPr>
              <a:buFontTx/>
              <a:buChar char="-"/>
            </a:pPr>
            <a:r>
              <a:rPr lang="fr-FR" dirty="0" err="1"/>
              <a:t>Strengere</a:t>
            </a:r>
            <a:r>
              <a:rPr lang="fr-FR" dirty="0"/>
              <a:t> </a:t>
            </a:r>
            <a:r>
              <a:rPr lang="fr-FR" dirty="0" err="1"/>
              <a:t>Beobachtung</a:t>
            </a:r>
            <a:r>
              <a:rPr lang="fr-FR" dirty="0"/>
              <a:t> </a:t>
            </a:r>
            <a:r>
              <a:rPr lang="fr-FR" dirty="0" err="1"/>
              <a:t>Parteiverhalten</a:t>
            </a:r>
            <a:r>
              <a:rPr lang="fr-FR" dirty="0"/>
              <a:t> </a:t>
            </a:r>
            <a:r>
              <a:rPr lang="fr-FR" dirty="0" err="1"/>
              <a:t>durch</a:t>
            </a:r>
            <a:r>
              <a:rPr lang="fr-FR" dirty="0"/>
              <a:t> </a:t>
            </a:r>
            <a:r>
              <a:rPr lang="fr-FR" dirty="0" err="1"/>
              <a:t>Gericht</a:t>
            </a:r>
            <a:r>
              <a:rPr lang="fr-FR" dirty="0"/>
              <a:t> (</a:t>
            </a:r>
            <a:r>
              <a:rPr lang="fr-FR" dirty="0" err="1"/>
              <a:t>bindende</a:t>
            </a:r>
            <a:r>
              <a:rPr lang="fr-FR" dirty="0"/>
              <a:t> </a:t>
            </a:r>
            <a:r>
              <a:rPr lang="fr-FR" dirty="0" err="1"/>
              <a:t>Fristen</a:t>
            </a:r>
            <a:r>
              <a:rPr lang="fr-FR" dirty="0"/>
              <a:t>, </a:t>
            </a:r>
            <a:r>
              <a:rPr lang="fr-FR" dirty="0" err="1"/>
              <a:t>Bevorzugung</a:t>
            </a:r>
            <a:r>
              <a:rPr lang="fr-FR" dirty="0"/>
              <a:t> </a:t>
            </a:r>
            <a:r>
              <a:rPr lang="fr-FR" dirty="0" err="1"/>
              <a:t>Parteien</a:t>
            </a:r>
            <a:r>
              <a:rPr lang="fr-FR" dirty="0"/>
              <a:t> die </a:t>
            </a:r>
            <a:r>
              <a:rPr lang="fr-FR" dirty="0" err="1"/>
              <a:t>Verfahrenskalender</a:t>
            </a:r>
            <a:r>
              <a:rPr lang="fr-FR" dirty="0"/>
              <a:t> </a:t>
            </a:r>
            <a:r>
              <a:rPr lang="fr-FR" dirty="0" err="1"/>
              <a:t>einhalten</a:t>
            </a:r>
            <a:r>
              <a:rPr lang="fr-FR" dirty="0"/>
              <a:t>, je </a:t>
            </a:r>
            <a:r>
              <a:rPr lang="fr-FR" dirty="0" err="1"/>
              <a:t>nach</a:t>
            </a:r>
            <a:r>
              <a:rPr lang="fr-FR" dirty="0"/>
              <a:t> </a:t>
            </a:r>
            <a:r>
              <a:rPr lang="fr-FR" dirty="0" err="1"/>
              <a:t>Gericht</a:t>
            </a:r>
            <a:r>
              <a:rPr lang="fr-FR" dirty="0"/>
              <a:t>)</a:t>
            </a:r>
          </a:p>
          <a:p>
            <a:pPr>
              <a:buFontTx/>
              <a:buChar char="-"/>
            </a:pPr>
            <a:r>
              <a:rPr lang="fr-FR" dirty="0" err="1"/>
              <a:t>Zunehmend</a:t>
            </a:r>
            <a:r>
              <a:rPr lang="fr-FR" dirty="0"/>
              <a:t> </a:t>
            </a:r>
            <a:r>
              <a:rPr lang="fr-FR" dirty="0" err="1"/>
              <a:t>Vergleiche</a:t>
            </a:r>
            <a:r>
              <a:rPr lang="fr-FR" dirty="0"/>
              <a:t> vor und </a:t>
            </a:r>
            <a:r>
              <a:rPr lang="fr-FR" dirty="0" err="1"/>
              <a:t>während</a:t>
            </a:r>
            <a:r>
              <a:rPr lang="fr-FR" dirty="0"/>
              <a:t> </a:t>
            </a:r>
            <a:r>
              <a:rPr lang="fr-FR" dirty="0" err="1"/>
              <a:t>Prozess</a:t>
            </a:r>
            <a:r>
              <a:rPr lang="fr-FR" dirty="0"/>
              <a:t> (Rolle </a:t>
            </a:r>
            <a:r>
              <a:rPr lang="fr-FR" dirty="0" err="1"/>
              <a:t>Anwälte</a:t>
            </a:r>
            <a:r>
              <a:rPr lang="fr-FR" dirty="0"/>
              <a:t>, </a:t>
            </a:r>
            <a:r>
              <a:rPr lang="fr-FR" dirty="0" err="1"/>
              <a:t>keine</a:t>
            </a:r>
            <a:r>
              <a:rPr lang="fr-FR" dirty="0"/>
              <a:t> </a:t>
            </a:r>
            <a:r>
              <a:rPr lang="fr-FR" dirty="0" err="1"/>
              <a:t>Vergleichsgebühr</a:t>
            </a:r>
            <a:r>
              <a:rPr lang="fr-FR" dirty="0"/>
              <a:t>)</a:t>
            </a:r>
          </a:p>
          <a:p>
            <a:pPr>
              <a:buFontTx/>
              <a:buChar char="-"/>
            </a:pPr>
            <a:r>
              <a:rPr lang="fr-FR" dirty="0"/>
              <a:t>« Conciliation » vor </a:t>
            </a:r>
            <a:r>
              <a:rPr lang="fr-FR" dirty="0" err="1"/>
              <a:t>Handelsgerichten</a:t>
            </a:r>
            <a:r>
              <a:rPr lang="fr-FR" dirty="0"/>
              <a:t> (</a:t>
            </a:r>
            <a:r>
              <a:rPr lang="fr-FR" dirty="0" err="1"/>
              <a:t>ehem</a:t>
            </a:r>
            <a:r>
              <a:rPr lang="fr-FR" dirty="0"/>
              <a:t>. Richter – </a:t>
            </a:r>
            <a:r>
              <a:rPr lang="fr-FR" dirty="0" err="1"/>
              <a:t>unentgeltlich</a:t>
            </a:r>
            <a:r>
              <a:rPr lang="fr-FR" dirty="0"/>
              <a:t>), </a:t>
            </a:r>
            <a:r>
              <a:rPr lang="fr-FR" dirty="0" err="1"/>
              <a:t>Auswahl</a:t>
            </a:r>
            <a:r>
              <a:rPr lang="fr-FR" dirty="0"/>
              <a:t> </a:t>
            </a:r>
            <a:r>
              <a:rPr lang="fr-FR" dirty="0" err="1"/>
              <a:t>Akte</a:t>
            </a:r>
            <a:r>
              <a:rPr lang="fr-FR" dirty="0"/>
              <a:t> </a:t>
            </a:r>
            <a:r>
              <a:rPr lang="fr-FR" dirty="0" err="1"/>
              <a:t>Gericht</a:t>
            </a:r>
            <a:r>
              <a:rPr lang="fr-FR" dirty="0"/>
              <a:t> </a:t>
            </a:r>
          </a:p>
          <a:p>
            <a:pPr>
              <a:buFontTx/>
              <a:buChar char="-"/>
            </a:pPr>
            <a:r>
              <a:rPr lang="fr-FR" dirty="0" err="1"/>
              <a:t>Druck</a:t>
            </a:r>
            <a:r>
              <a:rPr lang="fr-FR" dirty="0"/>
              <a:t> </a:t>
            </a:r>
            <a:r>
              <a:rPr lang="fr-FR" dirty="0" err="1"/>
              <a:t>zur</a:t>
            </a:r>
            <a:r>
              <a:rPr lang="fr-FR" dirty="0"/>
              <a:t> </a:t>
            </a:r>
            <a:r>
              <a:rPr lang="fr-FR" dirty="0" err="1"/>
              <a:t>Mediation</a:t>
            </a:r>
            <a:r>
              <a:rPr lang="fr-FR" dirty="0"/>
              <a:t> </a:t>
            </a:r>
          </a:p>
          <a:p>
            <a:pPr>
              <a:buFontTx/>
              <a:buChar char="-"/>
            </a:pPr>
            <a:endParaRPr lang="fr-FR" b="1" dirty="0"/>
          </a:p>
          <a:p>
            <a:pPr marL="0" indent="0">
              <a:buNone/>
            </a:pPr>
            <a:endParaRPr lang="fr-FR" b="1"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537176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err="1">
                <a:solidFill>
                  <a:schemeClr val="accent4">
                    <a:lumMod val="75000"/>
                  </a:schemeClr>
                </a:solidFill>
              </a:rPr>
              <a:t>Tipp</a:t>
            </a:r>
            <a:r>
              <a:rPr lang="fr-FR" b="1" dirty="0">
                <a:solidFill>
                  <a:schemeClr val="accent4">
                    <a:lumMod val="75000"/>
                  </a:schemeClr>
                </a:solidFill>
              </a:rPr>
              <a:t> 9a: </a:t>
            </a:r>
            <a:r>
              <a:rPr lang="fr-FR" b="1" dirty="0" err="1">
                <a:solidFill>
                  <a:srgbClr val="FF0000"/>
                </a:solidFill>
              </a:rPr>
              <a:t>Beachte</a:t>
            </a:r>
            <a:r>
              <a:rPr lang="fr-FR" b="1" dirty="0">
                <a:solidFill>
                  <a:srgbClr val="FF0000"/>
                </a:solidFill>
              </a:rPr>
              <a:t> die Vor-und </a:t>
            </a:r>
            <a:r>
              <a:rPr lang="fr-FR" b="1" dirty="0" err="1">
                <a:solidFill>
                  <a:srgbClr val="FF0000"/>
                </a:solidFill>
              </a:rPr>
              <a:t>Nachteile</a:t>
            </a:r>
            <a:r>
              <a:rPr lang="fr-FR" b="1" dirty="0">
                <a:solidFill>
                  <a:srgbClr val="FF0000"/>
                </a:solidFill>
              </a:rPr>
              <a:t> der </a:t>
            </a:r>
            <a:r>
              <a:rPr lang="fr-FR" b="1" dirty="0" err="1">
                <a:solidFill>
                  <a:srgbClr val="FF0000"/>
                </a:solidFill>
              </a:rPr>
              <a:t>frz</a:t>
            </a:r>
            <a:r>
              <a:rPr lang="fr-FR" b="1" dirty="0">
                <a:solidFill>
                  <a:srgbClr val="FF0000"/>
                </a:solidFill>
              </a:rPr>
              <a:t>. </a:t>
            </a:r>
            <a:r>
              <a:rPr lang="fr-FR" b="1" dirty="0" err="1">
                <a:solidFill>
                  <a:srgbClr val="FF0000"/>
                </a:solidFill>
              </a:rPr>
              <a:t>Handelsgerichtsbarkeit</a:t>
            </a:r>
            <a:r>
              <a:rPr lang="fr-FR" b="1" dirty="0">
                <a:solidFill>
                  <a:srgbClr val="FF0000"/>
                </a:solidFill>
              </a:rPr>
              <a:t> in 1. </a:t>
            </a:r>
            <a:r>
              <a:rPr lang="fr-FR" b="1" dirty="0" err="1">
                <a:solidFill>
                  <a:srgbClr val="FF0000"/>
                </a:solidFill>
              </a:rPr>
              <a:t>Instanz</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85000" lnSpcReduction="20000"/>
          </a:bodyPr>
          <a:lstStyle/>
          <a:p>
            <a:pPr marL="0" indent="0">
              <a:buNone/>
            </a:pPr>
            <a:endParaRPr lang="fr-FR" dirty="0"/>
          </a:p>
          <a:p>
            <a:pPr marL="0" indent="0">
              <a:buNone/>
            </a:pPr>
            <a:endParaRPr lang="fr-FR" dirty="0"/>
          </a:p>
          <a:p>
            <a:r>
              <a:rPr lang="fr-FR" dirty="0"/>
              <a:t>Mit </a:t>
            </a:r>
            <a:r>
              <a:rPr lang="fr-FR" dirty="0" err="1"/>
              <a:t>Ausnahme</a:t>
            </a:r>
            <a:r>
              <a:rPr lang="fr-FR" dirty="0"/>
              <a:t> </a:t>
            </a:r>
            <a:r>
              <a:rPr lang="fr-FR" dirty="0" err="1"/>
              <a:t>Elsass</a:t>
            </a:r>
            <a:r>
              <a:rPr lang="fr-FR" dirty="0"/>
              <a:t>, </a:t>
            </a:r>
            <a:r>
              <a:rPr lang="fr-FR" dirty="0" err="1"/>
              <a:t>Handelsgerichtsbarkeit</a:t>
            </a:r>
            <a:r>
              <a:rPr lang="fr-FR" dirty="0"/>
              <a:t> 1. </a:t>
            </a:r>
            <a:r>
              <a:rPr lang="fr-FR" dirty="0" err="1"/>
              <a:t>Instanz</a:t>
            </a:r>
            <a:r>
              <a:rPr lang="fr-FR" dirty="0"/>
              <a:t> in der Hand von </a:t>
            </a:r>
            <a:r>
              <a:rPr lang="fr-FR" b="1" dirty="0" err="1"/>
              <a:t>Laienrichtern</a:t>
            </a:r>
            <a:r>
              <a:rPr lang="fr-FR" b="1" dirty="0"/>
              <a:t> (</a:t>
            </a:r>
            <a:r>
              <a:rPr lang="fr-FR" b="1" dirty="0" err="1"/>
              <a:t>Kaufleute</a:t>
            </a:r>
            <a:r>
              <a:rPr lang="fr-FR" b="1" dirty="0"/>
              <a:t>) </a:t>
            </a:r>
            <a:r>
              <a:rPr lang="fr-FR" b="1" dirty="0" err="1"/>
              <a:t>seit</a:t>
            </a:r>
            <a:r>
              <a:rPr lang="fr-FR" b="1" dirty="0"/>
              <a:t> 16 </a:t>
            </a:r>
            <a:r>
              <a:rPr lang="fr-FR" b="1" dirty="0" err="1"/>
              <a:t>Jh</a:t>
            </a:r>
            <a:r>
              <a:rPr lang="fr-FR" b="1" dirty="0"/>
              <a:t>, </a:t>
            </a:r>
            <a:r>
              <a:rPr lang="fr-FR" b="1" dirty="0" err="1"/>
              <a:t>ehrenamtliche</a:t>
            </a:r>
            <a:r>
              <a:rPr lang="fr-FR" b="1" dirty="0"/>
              <a:t> </a:t>
            </a:r>
            <a:r>
              <a:rPr lang="fr-FR" b="1" dirty="0" err="1"/>
              <a:t>Tätigkeit</a:t>
            </a:r>
            <a:r>
              <a:rPr lang="fr-FR" b="1" dirty="0"/>
              <a:t>, </a:t>
            </a:r>
            <a:r>
              <a:rPr lang="fr-FR" b="1" dirty="0" err="1"/>
              <a:t>gewählt</a:t>
            </a:r>
            <a:r>
              <a:rPr lang="fr-FR" b="1" dirty="0"/>
              <a:t> </a:t>
            </a:r>
            <a:r>
              <a:rPr lang="fr-FR" b="1" dirty="0" err="1"/>
              <a:t>für</a:t>
            </a:r>
            <a:r>
              <a:rPr lang="fr-FR" b="1" dirty="0"/>
              <a:t> 4 </a:t>
            </a:r>
            <a:r>
              <a:rPr lang="fr-FR" b="1" dirty="0" err="1"/>
              <a:t>Jahre</a:t>
            </a:r>
            <a:r>
              <a:rPr lang="fr-FR" b="1" dirty="0"/>
              <a:t> </a:t>
            </a:r>
          </a:p>
          <a:p>
            <a:endParaRPr lang="fr-FR" dirty="0"/>
          </a:p>
          <a:p>
            <a:r>
              <a:rPr lang="fr-FR" dirty="0"/>
              <a:t>134 </a:t>
            </a:r>
            <a:r>
              <a:rPr lang="fr-FR" dirty="0" err="1"/>
              <a:t>Handelsgerichte</a:t>
            </a:r>
            <a:r>
              <a:rPr lang="fr-FR" dirty="0"/>
              <a:t> in </a:t>
            </a:r>
            <a:r>
              <a:rPr lang="fr-FR" dirty="0" err="1"/>
              <a:t>Frankreich</a:t>
            </a:r>
            <a:r>
              <a:rPr lang="fr-FR" dirty="0"/>
              <a:t> </a:t>
            </a:r>
          </a:p>
          <a:p>
            <a:pPr marL="0" indent="0">
              <a:buNone/>
            </a:pPr>
            <a:endParaRPr lang="fr-FR" dirty="0"/>
          </a:p>
          <a:p>
            <a:r>
              <a:rPr lang="fr-FR" dirty="0" err="1"/>
              <a:t>Seit</a:t>
            </a:r>
            <a:r>
              <a:rPr lang="fr-FR" dirty="0"/>
              <a:t> 2003 – 8 Tage </a:t>
            </a:r>
            <a:r>
              <a:rPr lang="fr-FR" dirty="0" err="1"/>
              <a:t>Grundausbildung</a:t>
            </a:r>
            <a:r>
              <a:rPr lang="fr-FR" dirty="0"/>
              <a:t> </a:t>
            </a:r>
            <a:r>
              <a:rPr lang="fr-FR" dirty="0" err="1"/>
              <a:t>für</a:t>
            </a:r>
            <a:r>
              <a:rPr lang="fr-FR" dirty="0"/>
              <a:t> </a:t>
            </a:r>
            <a:r>
              <a:rPr lang="fr-FR" dirty="0" err="1"/>
              <a:t>neu</a:t>
            </a:r>
            <a:r>
              <a:rPr lang="fr-FR" dirty="0"/>
              <a:t> </a:t>
            </a:r>
            <a:r>
              <a:rPr lang="fr-FR" dirty="0" err="1"/>
              <a:t>bestellte</a:t>
            </a:r>
            <a:r>
              <a:rPr lang="fr-FR" dirty="0"/>
              <a:t> Richter, </a:t>
            </a:r>
            <a:r>
              <a:rPr lang="fr-FR" dirty="0" err="1"/>
              <a:t>seit</a:t>
            </a:r>
            <a:r>
              <a:rPr lang="fr-FR" dirty="0"/>
              <a:t> 2018 </a:t>
            </a:r>
            <a:r>
              <a:rPr lang="fr-FR" dirty="0" err="1"/>
              <a:t>obligatorische</a:t>
            </a:r>
            <a:r>
              <a:rPr lang="fr-FR" dirty="0"/>
              <a:t> </a:t>
            </a:r>
            <a:r>
              <a:rPr lang="fr-FR" dirty="0" err="1"/>
              <a:t>Fortbildung</a:t>
            </a:r>
            <a:r>
              <a:rPr lang="fr-FR" dirty="0"/>
              <a:t> </a:t>
            </a:r>
            <a:r>
              <a:rPr lang="fr-FR" dirty="0" err="1"/>
              <a:t>für</a:t>
            </a:r>
            <a:r>
              <a:rPr lang="fr-FR" dirty="0"/>
              <a:t> </a:t>
            </a:r>
            <a:r>
              <a:rPr lang="fr-FR" dirty="0" err="1"/>
              <a:t>alle</a:t>
            </a:r>
            <a:r>
              <a:rPr lang="fr-FR" dirty="0"/>
              <a:t> Richter </a:t>
            </a:r>
          </a:p>
          <a:p>
            <a:pPr marL="0" indent="0">
              <a:buNone/>
            </a:pPr>
            <a:endParaRPr lang="fr-FR" dirty="0"/>
          </a:p>
          <a:p>
            <a:r>
              <a:rPr lang="fr-FR" dirty="0" err="1"/>
              <a:t>Nicht</a:t>
            </a:r>
            <a:r>
              <a:rPr lang="fr-FR" dirty="0"/>
              <a:t> </a:t>
            </a:r>
            <a:r>
              <a:rPr lang="fr-FR" dirty="0" err="1"/>
              <a:t>immer</a:t>
            </a:r>
            <a:r>
              <a:rPr lang="fr-FR" dirty="0"/>
              <a:t> </a:t>
            </a:r>
            <a:r>
              <a:rPr lang="fr-FR" dirty="0" err="1"/>
              <a:t>fundierte</a:t>
            </a:r>
            <a:r>
              <a:rPr lang="fr-FR" dirty="0"/>
              <a:t> </a:t>
            </a:r>
            <a:r>
              <a:rPr lang="fr-FR" dirty="0" err="1"/>
              <a:t>rechtliche</a:t>
            </a:r>
            <a:r>
              <a:rPr lang="fr-FR" dirty="0"/>
              <a:t> </a:t>
            </a:r>
            <a:r>
              <a:rPr lang="fr-FR" dirty="0" err="1"/>
              <a:t>Kenntnisse</a:t>
            </a:r>
            <a:r>
              <a:rPr lang="fr-FR" dirty="0"/>
              <a:t>, </a:t>
            </a:r>
            <a:r>
              <a:rPr lang="fr-FR" dirty="0" err="1"/>
              <a:t>selten</a:t>
            </a:r>
            <a:r>
              <a:rPr lang="fr-FR" dirty="0"/>
              <a:t> </a:t>
            </a:r>
            <a:r>
              <a:rPr lang="fr-FR" dirty="0" err="1"/>
              <a:t>im</a:t>
            </a:r>
            <a:r>
              <a:rPr lang="fr-FR" dirty="0"/>
              <a:t> </a:t>
            </a:r>
            <a:r>
              <a:rPr lang="fr-FR" dirty="0" err="1"/>
              <a:t>Transportrecht</a:t>
            </a:r>
            <a:r>
              <a:rPr lang="fr-FR" dirty="0"/>
              <a:t> </a:t>
            </a:r>
          </a:p>
          <a:p>
            <a:endParaRPr lang="fr-FR" dirty="0"/>
          </a:p>
          <a:p>
            <a:r>
              <a:rPr lang="fr-FR" dirty="0" err="1"/>
              <a:t>Ausnahme</a:t>
            </a:r>
            <a:r>
              <a:rPr lang="fr-FR" dirty="0"/>
              <a:t>: Paris (</a:t>
            </a:r>
            <a:r>
              <a:rPr lang="fr-FR" dirty="0" err="1"/>
              <a:t>Transportkammer</a:t>
            </a:r>
            <a:r>
              <a:rPr lang="fr-FR" dirty="0"/>
              <a:t>/Internationale </a:t>
            </a:r>
            <a:r>
              <a:rPr lang="fr-FR" dirty="0" err="1"/>
              <a:t>Kammer</a:t>
            </a:r>
            <a:r>
              <a:rPr lang="fr-FR" dirty="0"/>
              <a:t>)/Marseille/Le Havre </a:t>
            </a:r>
          </a:p>
        </p:txBody>
      </p:sp>
    </p:spTree>
    <p:extLst>
      <p:ext uri="{BB962C8B-B14F-4D97-AF65-F5344CB8AC3E}">
        <p14:creationId xmlns:p14="http://schemas.microsoft.com/office/powerpoint/2010/main" val="13114030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err="1">
                <a:solidFill>
                  <a:schemeClr val="accent4">
                    <a:lumMod val="75000"/>
                  </a:schemeClr>
                </a:solidFill>
              </a:rPr>
              <a:t>Tipp</a:t>
            </a:r>
            <a:r>
              <a:rPr lang="fr-FR" b="1" dirty="0">
                <a:solidFill>
                  <a:schemeClr val="accent4">
                    <a:lumMod val="75000"/>
                  </a:schemeClr>
                </a:solidFill>
              </a:rPr>
              <a:t> 9a: </a:t>
            </a:r>
            <a:r>
              <a:rPr lang="fr-FR" b="1" dirty="0" err="1">
                <a:solidFill>
                  <a:srgbClr val="FF0000"/>
                </a:solidFill>
              </a:rPr>
              <a:t>Beachte</a:t>
            </a:r>
            <a:r>
              <a:rPr lang="fr-FR" b="1" dirty="0">
                <a:solidFill>
                  <a:srgbClr val="FF0000"/>
                </a:solidFill>
              </a:rPr>
              <a:t> die Vor-und </a:t>
            </a:r>
            <a:r>
              <a:rPr lang="fr-FR" b="1" dirty="0" err="1">
                <a:solidFill>
                  <a:srgbClr val="FF0000"/>
                </a:solidFill>
              </a:rPr>
              <a:t>Nachteile</a:t>
            </a:r>
            <a:r>
              <a:rPr lang="fr-FR" b="1" dirty="0">
                <a:solidFill>
                  <a:srgbClr val="FF0000"/>
                </a:solidFill>
              </a:rPr>
              <a:t> der </a:t>
            </a:r>
            <a:r>
              <a:rPr lang="fr-FR" b="1" dirty="0" err="1">
                <a:solidFill>
                  <a:srgbClr val="FF0000"/>
                </a:solidFill>
              </a:rPr>
              <a:t>frz</a:t>
            </a:r>
            <a:r>
              <a:rPr lang="fr-FR" b="1" dirty="0">
                <a:solidFill>
                  <a:srgbClr val="FF0000"/>
                </a:solidFill>
              </a:rPr>
              <a:t>. </a:t>
            </a:r>
            <a:r>
              <a:rPr lang="fr-FR" b="1" dirty="0" err="1">
                <a:solidFill>
                  <a:srgbClr val="FF0000"/>
                </a:solidFill>
              </a:rPr>
              <a:t>Handelsgerichtsbarkeit</a:t>
            </a:r>
            <a:r>
              <a:rPr lang="fr-FR" b="1" dirty="0">
                <a:solidFill>
                  <a:srgbClr val="FF0000"/>
                </a:solidFill>
              </a:rPr>
              <a:t> in 1. </a:t>
            </a:r>
            <a:r>
              <a:rPr lang="fr-FR" b="1" dirty="0" err="1">
                <a:solidFill>
                  <a:srgbClr val="FF0000"/>
                </a:solidFill>
              </a:rPr>
              <a:t>Instanz</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lnSpcReduction="10000"/>
          </a:bodyPr>
          <a:lstStyle/>
          <a:p>
            <a:pPr marL="0" indent="0">
              <a:buNone/>
            </a:pPr>
            <a:endParaRPr lang="fr-FR" dirty="0"/>
          </a:p>
          <a:p>
            <a:r>
              <a:rPr lang="fr-FR" dirty="0" err="1"/>
              <a:t>Pädagogische</a:t>
            </a:r>
            <a:r>
              <a:rPr lang="fr-FR" dirty="0"/>
              <a:t> </a:t>
            </a:r>
            <a:r>
              <a:rPr lang="fr-FR" dirty="0" err="1"/>
              <a:t>Aufbearbeitung</a:t>
            </a:r>
            <a:r>
              <a:rPr lang="fr-FR" dirty="0"/>
              <a:t> der </a:t>
            </a:r>
            <a:r>
              <a:rPr lang="fr-FR" dirty="0" err="1"/>
              <a:t>Akte</a:t>
            </a:r>
            <a:r>
              <a:rPr lang="fr-FR" dirty="0"/>
              <a:t> (</a:t>
            </a:r>
            <a:r>
              <a:rPr lang="fr-FR" dirty="0" err="1"/>
              <a:t>schriftlich</a:t>
            </a:r>
            <a:r>
              <a:rPr lang="fr-FR" dirty="0"/>
              <a:t> und </a:t>
            </a:r>
            <a:r>
              <a:rPr lang="fr-FR" dirty="0" err="1"/>
              <a:t>mündlich</a:t>
            </a:r>
            <a:r>
              <a:rPr lang="fr-FR" dirty="0"/>
              <a:t>) </a:t>
            </a:r>
          </a:p>
          <a:p>
            <a:endParaRPr lang="fr-FR" dirty="0"/>
          </a:p>
          <a:p>
            <a:r>
              <a:rPr lang="fr-FR" dirty="0"/>
              <a:t>Viel Engagement, </a:t>
            </a:r>
            <a:r>
              <a:rPr lang="fr-FR" dirty="0" err="1"/>
              <a:t>meist</a:t>
            </a:r>
            <a:r>
              <a:rPr lang="fr-FR" dirty="0"/>
              <a:t> </a:t>
            </a:r>
            <a:r>
              <a:rPr lang="fr-FR" dirty="0" err="1"/>
              <a:t>gute</a:t>
            </a:r>
            <a:r>
              <a:rPr lang="fr-FR" dirty="0"/>
              <a:t> </a:t>
            </a:r>
            <a:r>
              <a:rPr lang="fr-FR" dirty="0" err="1"/>
              <a:t>Vorbereitung</a:t>
            </a:r>
            <a:r>
              <a:rPr lang="fr-FR" dirty="0"/>
              <a:t> der </a:t>
            </a:r>
            <a:r>
              <a:rPr lang="fr-FR" dirty="0" err="1"/>
              <a:t>Verhandlung</a:t>
            </a:r>
            <a:r>
              <a:rPr lang="fr-FR" dirty="0"/>
              <a:t>, </a:t>
            </a:r>
            <a:r>
              <a:rPr lang="fr-FR" dirty="0" err="1"/>
              <a:t>interaktive</a:t>
            </a:r>
            <a:r>
              <a:rPr lang="fr-FR" dirty="0"/>
              <a:t> </a:t>
            </a:r>
            <a:r>
              <a:rPr lang="fr-FR" dirty="0" err="1"/>
              <a:t>Plädoyers</a:t>
            </a:r>
            <a:r>
              <a:rPr lang="fr-FR" dirty="0"/>
              <a:t> </a:t>
            </a:r>
            <a:r>
              <a:rPr lang="fr-FR" dirty="0" err="1"/>
              <a:t>möglich</a:t>
            </a:r>
            <a:r>
              <a:rPr lang="fr-FR" dirty="0"/>
              <a:t> (</a:t>
            </a:r>
            <a:r>
              <a:rPr lang="fr-FR" dirty="0" err="1"/>
              <a:t>Fragen-Antworten</a:t>
            </a:r>
            <a:r>
              <a:rPr lang="fr-FR" dirty="0"/>
              <a:t>), </a:t>
            </a:r>
            <a:r>
              <a:rPr lang="fr-FR" dirty="0" err="1"/>
              <a:t>Praxisnähe</a:t>
            </a:r>
            <a:endParaRPr lang="fr-FR" dirty="0"/>
          </a:p>
          <a:p>
            <a:endParaRPr lang="fr-FR" dirty="0"/>
          </a:p>
          <a:p>
            <a:r>
              <a:rPr lang="fr-FR" dirty="0"/>
              <a:t>Aber </a:t>
            </a:r>
            <a:r>
              <a:rPr lang="fr-FR" dirty="0" err="1"/>
              <a:t>wenig</a:t>
            </a:r>
            <a:r>
              <a:rPr lang="fr-FR" dirty="0"/>
              <a:t> </a:t>
            </a:r>
            <a:r>
              <a:rPr lang="fr-FR" dirty="0" err="1"/>
              <a:t>Offenheit</a:t>
            </a:r>
            <a:r>
              <a:rPr lang="fr-FR" dirty="0"/>
              <a:t> </a:t>
            </a:r>
            <a:r>
              <a:rPr lang="fr-FR" dirty="0" err="1"/>
              <a:t>für</a:t>
            </a:r>
            <a:r>
              <a:rPr lang="fr-FR" dirty="0"/>
              <a:t> IPR, </a:t>
            </a:r>
            <a:r>
              <a:rPr lang="fr-FR" dirty="0" err="1"/>
              <a:t>Rechtsvergleichung</a:t>
            </a:r>
            <a:r>
              <a:rPr lang="fr-FR" dirty="0"/>
              <a:t>, </a:t>
            </a:r>
            <a:r>
              <a:rPr lang="fr-FR" dirty="0" err="1"/>
              <a:t>komplexe</a:t>
            </a:r>
            <a:r>
              <a:rPr lang="fr-FR" dirty="0"/>
              <a:t> </a:t>
            </a:r>
            <a:r>
              <a:rPr lang="fr-FR" dirty="0" err="1"/>
              <a:t>Rechtsfragen</a:t>
            </a:r>
            <a:r>
              <a:rPr lang="fr-FR" dirty="0"/>
              <a:t>, </a:t>
            </a:r>
            <a:r>
              <a:rPr lang="fr-FR" dirty="0" err="1"/>
              <a:t>Entscheidungen</a:t>
            </a:r>
            <a:r>
              <a:rPr lang="fr-FR" dirty="0"/>
              <a:t> </a:t>
            </a:r>
            <a:r>
              <a:rPr lang="fr-FR" dirty="0" err="1"/>
              <a:t>ausländischer</a:t>
            </a:r>
            <a:r>
              <a:rPr lang="fr-FR" dirty="0"/>
              <a:t> </a:t>
            </a:r>
            <a:r>
              <a:rPr lang="fr-FR" dirty="0" err="1"/>
              <a:t>Gerichte</a:t>
            </a:r>
            <a:r>
              <a:rPr lang="fr-FR" dirty="0"/>
              <a:t> (</a:t>
            </a:r>
            <a:r>
              <a:rPr lang="fr-FR" dirty="0" err="1"/>
              <a:t>zu</a:t>
            </a:r>
            <a:r>
              <a:rPr lang="fr-FR" dirty="0"/>
              <a:t> CMR </a:t>
            </a:r>
            <a:r>
              <a:rPr lang="fr-FR" dirty="0" err="1"/>
              <a:t>z.Bsp</a:t>
            </a:r>
            <a:r>
              <a:rPr lang="fr-FR" dirty="0"/>
              <a:t>) </a:t>
            </a:r>
          </a:p>
          <a:p>
            <a:endParaRPr lang="fr-FR" dirty="0"/>
          </a:p>
          <a:p>
            <a:r>
              <a:rPr lang="fr-FR" dirty="0" err="1"/>
              <a:t>Keine</a:t>
            </a:r>
            <a:r>
              <a:rPr lang="fr-FR" dirty="0"/>
              <a:t> </a:t>
            </a:r>
            <a:r>
              <a:rPr lang="fr-FR" dirty="0" err="1"/>
              <a:t>höhere</a:t>
            </a:r>
            <a:r>
              <a:rPr lang="fr-FR" dirty="0"/>
              <a:t> </a:t>
            </a:r>
            <a:r>
              <a:rPr lang="fr-FR" dirty="0" err="1"/>
              <a:t>Reformationsquote</a:t>
            </a:r>
            <a:r>
              <a:rPr lang="fr-FR" dirty="0"/>
              <a:t> </a:t>
            </a:r>
            <a:r>
              <a:rPr lang="fr-FR" dirty="0" err="1"/>
              <a:t>als</a:t>
            </a:r>
            <a:r>
              <a:rPr lang="fr-FR" dirty="0"/>
              <a:t> </a:t>
            </a:r>
            <a:r>
              <a:rPr lang="fr-FR" dirty="0" err="1"/>
              <a:t>Urteile</a:t>
            </a:r>
            <a:r>
              <a:rPr lang="fr-FR" dirty="0"/>
              <a:t> von </a:t>
            </a:r>
            <a:r>
              <a:rPr lang="fr-FR" dirty="0" err="1"/>
              <a:t>Berufsrichtern</a:t>
            </a:r>
            <a:endParaRPr lang="fr-FR" dirty="0"/>
          </a:p>
        </p:txBody>
      </p:sp>
    </p:spTree>
    <p:extLst>
      <p:ext uri="{BB962C8B-B14F-4D97-AF65-F5344CB8AC3E}">
        <p14:creationId xmlns:p14="http://schemas.microsoft.com/office/powerpoint/2010/main" val="26843011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err="1">
                <a:solidFill>
                  <a:schemeClr val="accent4">
                    <a:lumMod val="75000"/>
                  </a:schemeClr>
                </a:solidFill>
              </a:rPr>
              <a:t>Tipp</a:t>
            </a:r>
            <a:r>
              <a:rPr lang="fr-FR" b="1" dirty="0">
                <a:solidFill>
                  <a:schemeClr val="accent4">
                    <a:lumMod val="75000"/>
                  </a:schemeClr>
                </a:solidFill>
              </a:rPr>
              <a:t> 9a: </a:t>
            </a:r>
            <a:r>
              <a:rPr lang="fr-FR" b="1" dirty="0" err="1">
                <a:solidFill>
                  <a:srgbClr val="FF0000"/>
                </a:solidFill>
              </a:rPr>
              <a:t>Beachte</a:t>
            </a:r>
            <a:r>
              <a:rPr lang="fr-FR" b="1" dirty="0">
                <a:solidFill>
                  <a:srgbClr val="FF0000"/>
                </a:solidFill>
              </a:rPr>
              <a:t> die Vor-und </a:t>
            </a:r>
            <a:r>
              <a:rPr lang="fr-FR" b="1" dirty="0" err="1">
                <a:solidFill>
                  <a:srgbClr val="FF0000"/>
                </a:solidFill>
              </a:rPr>
              <a:t>Nachteile</a:t>
            </a:r>
            <a:r>
              <a:rPr lang="fr-FR" b="1" dirty="0">
                <a:solidFill>
                  <a:srgbClr val="FF0000"/>
                </a:solidFill>
              </a:rPr>
              <a:t> der </a:t>
            </a:r>
            <a:r>
              <a:rPr lang="fr-FR" b="1" dirty="0" err="1">
                <a:solidFill>
                  <a:srgbClr val="FF0000"/>
                </a:solidFill>
              </a:rPr>
              <a:t>frz</a:t>
            </a:r>
            <a:r>
              <a:rPr lang="fr-FR" b="1" dirty="0">
                <a:solidFill>
                  <a:srgbClr val="FF0000"/>
                </a:solidFill>
              </a:rPr>
              <a:t>. </a:t>
            </a:r>
            <a:r>
              <a:rPr lang="fr-FR" b="1" dirty="0" err="1">
                <a:solidFill>
                  <a:srgbClr val="FF0000"/>
                </a:solidFill>
              </a:rPr>
              <a:t>Handelsgerichtsbarkeit</a:t>
            </a:r>
            <a:r>
              <a:rPr lang="fr-FR" b="1" dirty="0">
                <a:solidFill>
                  <a:srgbClr val="FF0000"/>
                </a:solidFill>
              </a:rPr>
              <a:t> in 1. </a:t>
            </a:r>
            <a:r>
              <a:rPr lang="fr-FR" b="1" dirty="0" err="1">
                <a:solidFill>
                  <a:srgbClr val="FF0000"/>
                </a:solidFill>
              </a:rPr>
              <a:t>Instanz</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92500" lnSpcReduction="10000"/>
          </a:bodyPr>
          <a:lstStyle/>
          <a:p>
            <a:pPr marL="0" indent="0">
              <a:buNone/>
            </a:pPr>
            <a:endParaRPr lang="fr-FR" b="1" dirty="0"/>
          </a:p>
          <a:p>
            <a:pPr marL="0" indent="0">
              <a:buNone/>
            </a:pPr>
            <a:r>
              <a:rPr lang="fr-FR" b="1" dirty="0"/>
              <a:t>Im </a:t>
            </a:r>
            <a:r>
              <a:rPr lang="fr-FR" b="1" dirty="0" err="1"/>
              <a:t>Fokus</a:t>
            </a:r>
            <a:r>
              <a:rPr lang="fr-FR" b="1" dirty="0"/>
              <a:t>: Internationale </a:t>
            </a:r>
            <a:r>
              <a:rPr lang="fr-FR" b="1" dirty="0" err="1"/>
              <a:t>Kammer</a:t>
            </a:r>
            <a:r>
              <a:rPr lang="fr-FR" b="1" dirty="0"/>
              <a:t> </a:t>
            </a:r>
            <a:r>
              <a:rPr lang="fr-FR" b="1" dirty="0" err="1"/>
              <a:t>Handelsgericht</a:t>
            </a:r>
            <a:r>
              <a:rPr lang="fr-FR" b="1" dirty="0"/>
              <a:t> Paris </a:t>
            </a:r>
          </a:p>
          <a:p>
            <a:pPr marL="0" indent="0">
              <a:buNone/>
            </a:pPr>
            <a:r>
              <a:rPr lang="fr-FR" b="1" dirty="0"/>
              <a:t>und </a:t>
            </a:r>
            <a:r>
              <a:rPr lang="fr-FR" b="1" dirty="0" err="1"/>
              <a:t>Berufungsgericht</a:t>
            </a:r>
            <a:r>
              <a:rPr lang="fr-FR" b="1" dirty="0"/>
              <a:t> Paris (</a:t>
            </a:r>
            <a:r>
              <a:rPr lang="fr-FR" b="1" dirty="0" err="1"/>
              <a:t>seit</a:t>
            </a:r>
            <a:r>
              <a:rPr lang="fr-FR" b="1" dirty="0"/>
              <a:t> 2018)</a:t>
            </a:r>
          </a:p>
          <a:p>
            <a:pPr marL="0" indent="0">
              <a:buNone/>
            </a:pPr>
            <a:endParaRPr lang="fr-FR" b="1" dirty="0"/>
          </a:p>
          <a:p>
            <a:r>
              <a:rPr lang="fr-FR" dirty="0"/>
              <a:t>10 internationale Richter (Top Manager </a:t>
            </a:r>
            <a:r>
              <a:rPr lang="fr-FR" dirty="0" err="1"/>
              <a:t>internationaler</a:t>
            </a:r>
            <a:r>
              <a:rPr lang="fr-FR" dirty="0"/>
              <a:t> </a:t>
            </a:r>
            <a:r>
              <a:rPr lang="fr-FR" dirty="0" err="1"/>
              <a:t>Unternehmen</a:t>
            </a:r>
            <a:r>
              <a:rPr lang="fr-FR" dirty="0"/>
              <a:t>), </a:t>
            </a:r>
            <a:r>
              <a:rPr lang="fr-FR" dirty="0" err="1"/>
              <a:t>zweisprachig</a:t>
            </a:r>
            <a:r>
              <a:rPr lang="fr-FR" dirty="0"/>
              <a:t> </a:t>
            </a:r>
            <a:r>
              <a:rPr lang="fr-FR" dirty="0" err="1"/>
              <a:t>Englisch</a:t>
            </a:r>
            <a:r>
              <a:rPr lang="fr-FR" dirty="0"/>
              <a:t> und </a:t>
            </a:r>
            <a:r>
              <a:rPr lang="fr-FR" dirty="0" err="1"/>
              <a:t>teilweise</a:t>
            </a:r>
            <a:r>
              <a:rPr lang="fr-FR" dirty="0"/>
              <a:t> 2. </a:t>
            </a:r>
            <a:r>
              <a:rPr lang="fr-FR" dirty="0" err="1"/>
              <a:t>Sprache</a:t>
            </a:r>
            <a:r>
              <a:rPr lang="fr-FR" dirty="0"/>
              <a:t> (4 </a:t>
            </a:r>
            <a:r>
              <a:rPr lang="fr-FR" dirty="0" err="1"/>
              <a:t>deutschsprachige</a:t>
            </a:r>
            <a:r>
              <a:rPr lang="fr-FR" dirty="0"/>
              <a:t> Richter) </a:t>
            </a:r>
          </a:p>
          <a:p>
            <a:r>
              <a:rPr lang="fr-FR" dirty="0" err="1"/>
              <a:t>Plädoyer</a:t>
            </a:r>
            <a:r>
              <a:rPr lang="fr-FR" dirty="0"/>
              <a:t>, </a:t>
            </a:r>
            <a:r>
              <a:rPr lang="fr-FR" dirty="0" err="1"/>
              <a:t>Zeugenvernahme</a:t>
            </a:r>
            <a:r>
              <a:rPr lang="fr-FR" dirty="0"/>
              <a:t>, </a:t>
            </a:r>
            <a:r>
              <a:rPr lang="fr-FR" dirty="0" err="1"/>
              <a:t>Parteigehör</a:t>
            </a:r>
            <a:r>
              <a:rPr lang="fr-FR" dirty="0"/>
              <a:t> </a:t>
            </a:r>
            <a:r>
              <a:rPr lang="fr-FR" dirty="0" err="1"/>
              <a:t>auf</a:t>
            </a:r>
            <a:r>
              <a:rPr lang="fr-FR" dirty="0"/>
              <a:t> </a:t>
            </a:r>
            <a:r>
              <a:rPr lang="fr-FR" dirty="0" err="1"/>
              <a:t>Englisch</a:t>
            </a:r>
            <a:r>
              <a:rPr lang="fr-FR" dirty="0"/>
              <a:t> </a:t>
            </a:r>
            <a:r>
              <a:rPr lang="fr-FR" dirty="0" err="1"/>
              <a:t>möglich</a:t>
            </a:r>
            <a:endParaRPr lang="fr-FR" dirty="0"/>
          </a:p>
          <a:p>
            <a:r>
              <a:rPr lang="fr-FR" dirty="0" err="1"/>
              <a:t>Beweisdokumente</a:t>
            </a:r>
            <a:r>
              <a:rPr lang="fr-FR" dirty="0"/>
              <a:t> </a:t>
            </a:r>
            <a:r>
              <a:rPr lang="fr-FR" dirty="0" err="1"/>
              <a:t>auf</a:t>
            </a:r>
            <a:r>
              <a:rPr lang="fr-FR" dirty="0"/>
              <a:t> </a:t>
            </a:r>
            <a:r>
              <a:rPr lang="fr-FR" dirty="0" err="1"/>
              <a:t>Englisch</a:t>
            </a:r>
            <a:r>
              <a:rPr lang="fr-FR" dirty="0"/>
              <a:t> </a:t>
            </a:r>
            <a:r>
              <a:rPr lang="fr-FR" dirty="0" err="1"/>
              <a:t>ohne</a:t>
            </a:r>
            <a:r>
              <a:rPr lang="fr-FR" dirty="0"/>
              <a:t> </a:t>
            </a:r>
            <a:r>
              <a:rPr lang="fr-FR" dirty="0" err="1"/>
              <a:t>Übersetzung</a:t>
            </a:r>
            <a:r>
              <a:rPr lang="fr-FR" dirty="0"/>
              <a:t> </a:t>
            </a:r>
            <a:r>
              <a:rPr lang="fr-FR" dirty="0" err="1"/>
              <a:t>zulässig</a:t>
            </a:r>
            <a:endParaRPr lang="fr-FR" dirty="0"/>
          </a:p>
          <a:p>
            <a:r>
              <a:rPr lang="fr-FR" dirty="0" err="1"/>
              <a:t>Urteil</a:t>
            </a:r>
            <a:r>
              <a:rPr lang="fr-FR" dirty="0"/>
              <a:t> mit </a:t>
            </a:r>
            <a:r>
              <a:rPr lang="fr-FR" dirty="0" err="1"/>
              <a:t>englischer</a:t>
            </a:r>
            <a:r>
              <a:rPr lang="fr-FR" dirty="0"/>
              <a:t> </a:t>
            </a:r>
            <a:r>
              <a:rPr lang="fr-FR" dirty="0" err="1"/>
              <a:t>Übersetzung</a:t>
            </a:r>
            <a:r>
              <a:rPr lang="fr-FR" dirty="0"/>
              <a:t> </a:t>
            </a:r>
            <a:r>
              <a:rPr lang="fr-FR" dirty="0" err="1"/>
              <a:t>möglich</a:t>
            </a:r>
            <a:endParaRPr lang="fr-FR" dirty="0"/>
          </a:p>
          <a:p>
            <a:r>
              <a:rPr lang="fr-FR" dirty="0" err="1"/>
              <a:t>Kurze</a:t>
            </a:r>
            <a:r>
              <a:rPr lang="fr-FR" dirty="0"/>
              <a:t> </a:t>
            </a:r>
            <a:r>
              <a:rPr lang="fr-FR" dirty="0" err="1"/>
              <a:t>Verfahrensfristen</a:t>
            </a:r>
            <a:r>
              <a:rPr lang="fr-FR" dirty="0"/>
              <a:t> (ISO 9001)</a:t>
            </a:r>
          </a:p>
          <a:p>
            <a:r>
              <a:rPr lang="fr-FR" dirty="0" err="1"/>
              <a:t>Geringe</a:t>
            </a:r>
            <a:r>
              <a:rPr lang="fr-FR" dirty="0"/>
              <a:t> </a:t>
            </a:r>
            <a:r>
              <a:rPr lang="fr-FR" dirty="0" err="1"/>
              <a:t>Kosten</a:t>
            </a:r>
            <a:endParaRPr lang="fr-FR" dirty="0"/>
          </a:p>
          <a:p>
            <a:pPr marL="0" indent="0">
              <a:buNone/>
            </a:pPr>
            <a:endParaRPr lang="fr-FR" dirty="0"/>
          </a:p>
          <a:p>
            <a:pPr marL="0" indent="0">
              <a:buNone/>
            </a:pPr>
            <a:endParaRPr lang="fr-FR" b="1"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494770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522669"/>
          </a:xfrm>
        </p:spPr>
        <p:txBody>
          <a:bodyPr>
            <a:normAutofit fontScale="90000"/>
          </a:bodyPr>
          <a:lstStyle/>
          <a:p>
            <a:r>
              <a:rPr lang="fr-FR" b="1" dirty="0">
                <a:solidFill>
                  <a:schemeClr val="accent4">
                    <a:lumMod val="75000"/>
                  </a:schemeClr>
                </a:solidFill>
              </a:rPr>
              <a:t>Tipp 10: </a:t>
            </a:r>
            <a:r>
              <a:rPr lang="fr-FR" b="1" dirty="0">
                <a:solidFill>
                  <a:srgbClr val="FF0000"/>
                </a:solidFill>
              </a:rPr>
              <a:t>Kenne den </a:t>
            </a:r>
            <a:r>
              <a:rPr lang="fr-FR" b="1" dirty="0" err="1">
                <a:solidFill>
                  <a:srgbClr val="FF0000"/>
                </a:solidFill>
              </a:rPr>
              <a:t>frz</a:t>
            </a:r>
            <a:r>
              <a:rPr lang="fr-FR" b="1" dirty="0">
                <a:solidFill>
                  <a:srgbClr val="FF0000"/>
                </a:solidFill>
              </a:rPr>
              <a:t>. </a:t>
            </a:r>
            <a:r>
              <a:rPr lang="fr-FR" b="1" dirty="0" err="1">
                <a:solidFill>
                  <a:srgbClr val="FF0000"/>
                </a:solidFill>
              </a:rPr>
              <a:t>Anwalt</a:t>
            </a:r>
            <a:r>
              <a:rPr lang="fr-FR" b="1" dirty="0">
                <a:solidFill>
                  <a:srgbClr val="FF0000"/>
                </a:solidFill>
              </a:rPr>
              <a:t>, sein </a:t>
            </a:r>
            <a:r>
              <a:rPr lang="fr-FR" b="1" dirty="0" err="1">
                <a:solidFill>
                  <a:srgbClr val="FF0000"/>
                </a:solidFill>
              </a:rPr>
              <a:t>Honorar</a:t>
            </a:r>
            <a:r>
              <a:rPr lang="fr-FR" b="1" dirty="0">
                <a:solidFill>
                  <a:srgbClr val="FF0000"/>
                </a:solidFill>
              </a:rPr>
              <a:t> und </a:t>
            </a:r>
            <a:r>
              <a:rPr lang="fr-FR" b="1" dirty="0" err="1">
                <a:solidFill>
                  <a:srgbClr val="FF0000"/>
                </a:solidFill>
              </a:rPr>
              <a:t>akzeptiere</a:t>
            </a:r>
            <a:r>
              <a:rPr lang="fr-FR" b="1" dirty="0">
                <a:solidFill>
                  <a:srgbClr val="FF0000"/>
                </a:solidFill>
              </a:rPr>
              <a:t> </a:t>
            </a:r>
            <a:r>
              <a:rPr lang="fr-FR" b="1" dirty="0" err="1">
                <a:solidFill>
                  <a:srgbClr val="FF0000"/>
                </a:solidFill>
              </a:rPr>
              <a:t>Frust</a:t>
            </a:r>
            <a:r>
              <a:rPr lang="fr-FR" b="1" dirty="0">
                <a:solidFill>
                  <a:srgbClr val="FF0000"/>
                </a:solidFill>
              </a:rPr>
              <a:t> mit dem (</a:t>
            </a:r>
            <a:r>
              <a:rPr lang="fr-FR" b="1" dirty="0" err="1">
                <a:solidFill>
                  <a:srgbClr val="FF0000"/>
                </a:solidFill>
              </a:rPr>
              <a:t>fehlenden</a:t>
            </a:r>
            <a:r>
              <a:rPr lang="fr-FR" b="1" dirty="0">
                <a:solidFill>
                  <a:srgbClr val="FF0000"/>
                </a:solidFill>
              </a:rPr>
              <a:t>) </a:t>
            </a:r>
            <a:r>
              <a:rPr lang="fr-FR" b="1" dirty="0" err="1">
                <a:solidFill>
                  <a:srgbClr val="FF0000"/>
                </a:solidFill>
              </a:rPr>
              <a:t>Kostenersatz</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2035277"/>
            <a:ext cx="10515600" cy="4141686"/>
          </a:xfrm>
        </p:spPr>
        <p:txBody>
          <a:bodyPr>
            <a:normAutofit lnSpcReduction="10000"/>
          </a:bodyPr>
          <a:lstStyle/>
          <a:p>
            <a:endParaRPr lang="fr-FR" dirty="0"/>
          </a:p>
          <a:p>
            <a:pPr marL="0" indent="0">
              <a:buNone/>
            </a:pPr>
            <a:r>
              <a:rPr lang="fr-FR" b="1" u="sng" dirty="0" err="1"/>
              <a:t>Echte</a:t>
            </a:r>
            <a:r>
              <a:rPr lang="fr-FR" b="1" u="sng" dirty="0"/>
              <a:t> </a:t>
            </a:r>
            <a:r>
              <a:rPr lang="fr-FR" b="1" u="sng" dirty="0" err="1"/>
              <a:t>Spezialisten</a:t>
            </a:r>
            <a:r>
              <a:rPr lang="fr-FR" b="1" u="sng" dirty="0"/>
              <a:t> </a:t>
            </a:r>
            <a:r>
              <a:rPr lang="fr-FR" b="1" u="sng" dirty="0" err="1"/>
              <a:t>haben</a:t>
            </a:r>
            <a:r>
              <a:rPr lang="fr-FR" b="1" u="sng" dirty="0"/>
              <a:t> </a:t>
            </a:r>
            <a:r>
              <a:rPr lang="fr-FR" b="1" u="sng" dirty="0" err="1"/>
              <a:t>keinen</a:t>
            </a:r>
            <a:r>
              <a:rPr lang="fr-FR" b="1" u="sng" dirty="0"/>
              <a:t> </a:t>
            </a:r>
            <a:r>
              <a:rPr lang="fr-FR" b="1" u="sng" dirty="0" err="1"/>
              <a:t>Fachanwaltstitel</a:t>
            </a:r>
            <a:r>
              <a:rPr lang="fr-FR" b="1" u="sng" dirty="0"/>
              <a:t> !</a:t>
            </a:r>
          </a:p>
          <a:p>
            <a:pPr marL="0" indent="0">
              <a:buNone/>
            </a:pPr>
            <a:endParaRPr lang="fr-FR" dirty="0"/>
          </a:p>
          <a:p>
            <a:r>
              <a:rPr lang="fr-FR" dirty="0"/>
              <a:t>28 </a:t>
            </a:r>
            <a:r>
              <a:rPr lang="fr-FR" dirty="0" err="1"/>
              <a:t>Kategorieren</a:t>
            </a:r>
            <a:r>
              <a:rPr lang="fr-FR" dirty="0"/>
              <a:t> des </a:t>
            </a:r>
            <a:r>
              <a:rPr lang="fr-FR" dirty="0" err="1"/>
              <a:t>Fachanwalts</a:t>
            </a:r>
            <a:r>
              <a:rPr lang="fr-FR" dirty="0"/>
              <a:t> </a:t>
            </a:r>
            <a:r>
              <a:rPr lang="fr-FR" dirty="0" err="1"/>
              <a:t>darunter</a:t>
            </a:r>
            <a:r>
              <a:rPr lang="fr-FR" dirty="0"/>
              <a:t> </a:t>
            </a:r>
            <a:r>
              <a:rPr lang="fr-FR" dirty="0" err="1"/>
              <a:t>Transportrecht</a:t>
            </a:r>
            <a:endParaRPr lang="fr-FR" dirty="0"/>
          </a:p>
          <a:p>
            <a:r>
              <a:rPr lang="fr-FR" dirty="0"/>
              <a:t>Von der </a:t>
            </a:r>
            <a:r>
              <a:rPr lang="fr-FR" dirty="0" err="1"/>
              <a:t>frz</a:t>
            </a:r>
            <a:r>
              <a:rPr lang="fr-FR" dirty="0"/>
              <a:t> </a:t>
            </a:r>
            <a:r>
              <a:rPr lang="fr-FR" dirty="0" err="1"/>
              <a:t>Anwaltskammer</a:t>
            </a:r>
            <a:r>
              <a:rPr lang="fr-FR" dirty="0"/>
              <a:t> (CNB) </a:t>
            </a:r>
            <a:r>
              <a:rPr lang="fr-FR" dirty="0" err="1"/>
              <a:t>verliehen</a:t>
            </a:r>
            <a:r>
              <a:rPr lang="fr-FR" dirty="0"/>
              <a:t> </a:t>
            </a:r>
          </a:p>
          <a:p>
            <a:r>
              <a:rPr lang="fr-FR" dirty="0" err="1"/>
              <a:t>Akte</a:t>
            </a:r>
            <a:r>
              <a:rPr lang="fr-FR" dirty="0"/>
              <a:t>, 10 </a:t>
            </a:r>
            <a:r>
              <a:rPr lang="fr-FR" dirty="0" err="1"/>
              <a:t>Seiten</a:t>
            </a:r>
            <a:r>
              <a:rPr lang="fr-FR" dirty="0"/>
              <a:t> </a:t>
            </a:r>
            <a:r>
              <a:rPr lang="fr-FR" dirty="0" err="1"/>
              <a:t>Dokumentation</a:t>
            </a:r>
            <a:r>
              <a:rPr lang="fr-FR" dirty="0"/>
              <a:t> </a:t>
            </a:r>
            <a:r>
              <a:rPr lang="fr-FR" dirty="0" err="1"/>
              <a:t>zum</a:t>
            </a:r>
            <a:r>
              <a:rPr lang="fr-FR" dirty="0"/>
              <a:t> </a:t>
            </a:r>
            <a:r>
              <a:rPr lang="fr-FR" dirty="0" err="1"/>
              <a:t>Fachgebiet</a:t>
            </a:r>
            <a:r>
              <a:rPr lang="fr-FR" dirty="0"/>
              <a:t>, </a:t>
            </a:r>
            <a:r>
              <a:rPr lang="fr-FR" dirty="0" err="1"/>
              <a:t>Gespräch</a:t>
            </a:r>
            <a:r>
              <a:rPr lang="fr-FR" dirty="0"/>
              <a:t>, 800 € </a:t>
            </a:r>
            <a:r>
              <a:rPr lang="fr-FR" dirty="0" err="1"/>
              <a:t>Gebühr</a:t>
            </a:r>
            <a:r>
              <a:rPr lang="fr-FR" dirty="0"/>
              <a:t>, </a:t>
            </a:r>
            <a:r>
              <a:rPr lang="fr-FR" dirty="0" err="1"/>
              <a:t>keine</a:t>
            </a:r>
            <a:r>
              <a:rPr lang="fr-FR" dirty="0"/>
              <a:t> </a:t>
            </a:r>
            <a:r>
              <a:rPr lang="fr-FR" dirty="0" err="1"/>
              <a:t>Verpflichtung</a:t>
            </a:r>
            <a:r>
              <a:rPr lang="fr-FR" dirty="0"/>
              <a:t> </a:t>
            </a:r>
            <a:r>
              <a:rPr lang="fr-FR" dirty="0" err="1"/>
              <a:t>Fortbildung</a:t>
            </a:r>
            <a:r>
              <a:rPr lang="fr-FR" dirty="0"/>
              <a:t> </a:t>
            </a:r>
          </a:p>
          <a:p>
            <a:r>
              <a:rPr lang="fr-FR" dirty="0" err="1"/>
              <a:t>Fachanwalt</a:t>
            </a:r>
            <a:r>
              <a:rPr lang="fr-FR" dirty="0"/>
              <a:t> </a:t>
            </a:r>
            <a:r>
              <a:rPr lang="fr-FR" dirty="0" err="1"/>
              <a:t>Transportrecht</a:t>
            </a:r>
            <a:r>
              <a:rPr lang="fr-FR" dirty="0"/>
              <a:t> (« spécialisation droit des transports »), </a:t>
            </a:r>
            <a:r>
              <a:rPr lang="fr-FR" dirty="0" err="1"/>
              <a:t>nur</a:t>
            </a:r>
            <a:r>
              <a:rPr lang="fr-FR" dirty="0"/>
              <a:t> 5 </a:t>
            </a:r>
            <a:r>
              <a:rPr lang="fr-FR" dirty="0" err="1"/>
              <a:t>zur</a:t>
            </a:r>
            <a:r>
              <a:rPr lang="fr-FR" dirty="0"/>
              <a:t> Zeit in </a:t>
            </a:r>
            <a:r>
              <a:rPr lang="fr-FR" dirty="0" err="1"/>
              <a:t>Frankreich</a:t>
            </a:r>
            <a:r>
              <a:rPr lang="fr-FR" dirty="0"/>
              <a:t> </a:t>
            </a:r>
          </a:p>
        </p:txBody>
      </p:sp>
    </p:spTree>
    <p:extLst>
      <p:ext uri="{BB962C8B-B14F-4D97-AF65-F5344CB8AC3E}">
        <p14:creationId xmlns:p14="http://schemas.microsoft.com/office/powerpoint/2010/main" val="5225226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522669"/>
          </a:xfrm>
        </p:spPr>
        <p:txBody>
          <a:bodyPr>
            <a:normAutofit fontScale="90000"/>
          </a:bodyPr>
          <a:lstStyle/>
          <a:p>
            <a:r>
              <a:rPr lang="fr-FR" b="1" dirty="0">
                <a:solidFill>
                  <a:schemeClr val="accent4">
                    <a:lumMod val="75000"/>
                  </a:schemeClr>
                </a:solidFill>
              </a:rPr>
              <a:t>Tipp 10: </a:t>
            </a:r>
            <a:r>
              <a:rPr lang="fr-FR" b="1" dirty="0">
                <a:solidFill>
                  <a:srgbClr val="FF0000"/>
                </a:solidFill>
              </a:rPr>
              <a:t>Kenne den </a:t>
            </a:r>
            <a:r>
              <a:rPr lang="fr-FR" b="1" dirty="0" err="1">
                <a:solidFill>
                  <a:srgbClr val="FF0000"/>
                </a:solidFill>
              </a:rPr>
              <a:t>frz</a:t>
            </a:r>
            <a:r>
              <a:rPr lang="fr-FR" b="1" dirty="0">
                <a:solidFill>
                  <a:srgbClr val="FF0000"/>
                </a:solidFill>
              </a:rPr>
              <a:t>. </a:t>
            </a:r>
            <a:r>
              <a:rPr lang="fr-FR" b="1" dirty="0" err="1">
                <a:solidFill>
                  <a:srgbClr val="FF0000"/>
                </a:solidFill>
              </a:rPr>
              <a:t>Anwalt</a:t>
            </a:r>
            <a:r>
              <a:rPr lang="fr-FR" b="1" dirty="0">
                <a:solidFill>
                  <a:srgbClr val="FF0000"/>
                </a:solidFill>
              </a:rPr>
              <a:t>, sein </a:t>
            </a:r>
            <a:r>
              <a:rPr lang="fr-FR" b="1" dirty="0" err="1">
                <a:solidFill>
                  <a:srgbClr val="FF0000"/>
                </a:solidFill>
              </a:rPr>
              <a:t>Honorar</a:t>
            </a:r>
            <a:r>
              <a:rPr lang="fr-FR" b="1" dirty="0">
                <a:solidFill>
                  <a:srgbClr val="FF0000"/>
                </a:solidFill>
              </a:rPr>
              <a:t> und </a:t>
            </a:r>
            <a:r>
              <a:rPr lang="fr-FR" b="1" dirty="0" err="1">
                <a:solidFill>
                  <a:srgbClr val="FF0000"/>
                </a:solidFill>
              </a:rPr>
              <a:t>akzeptiere</a:t>
            </a:r>
            <a:r>
              <a:rPr lang="fr-FR" b="1" dirty="0">
                <a:solidFill>
                  <a:srgbClr val="FF0000"/>
                </a:solidFill>
              </a:rPr>
              <a:t> </a:t>
            </a:r>
            <a:r>
              <a:rPr lang="fr-FR" b="1" dirty="0" err="1">
                <a:solidFill>
                  <a:srgbClr val="FF0000"/>
                </a:solidFill>
              </a:rPr>
              <a:t>Frust</a:t>
            </a:r>
            <a:r>
              <a:rPr lang="fr-FR" b="1" dirty="0">
                <a:solidFill>
                  <a:srgbClr val="FF0000"/>
                </a:solidFill>
              </a:rPr>
              <a:t> mit dem (</a:t>
            </a:r>
            <a:r>
              <a:rPr lang="fr-FR" b="1" dirty="0" err="1">
                <a:solidFill>
                  <a:srgbClr val="FF0000"/>
                </a:solidFill>
              </a:rPr>
              <a:t>fehlenden</a:t>
            </a:r>
            <a:r>
              <a:rPr lang="fr-FR" b="1" dirty="0">
                <a:solidFill>
                  <a:srgbClr val="FF0000"/>
                </a:solidFill>
              </a:rPr>
              <a:t>) </a:t>
            </a:r>
            <a:r>
              <a:rPr lang="fr-FR" b="1" dirty="0" err="1">
                <a:solidFill>
                  <a:srgbClr val="FF0000"/>
                </a:solidFill>
              </a:rPr>
              <a:t>Kostenersatz</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887794"/>
            <a:ext cx="10515600" cy="4289169"/>
          </a:xfrm>
        </p:spPr>
        <p:txBody>
          <a:bodyPr/>
          <a:lstStyle/>
          <a:p>
            <a:endParaRPr lang="fr-FR" dirty="0"/>
          </a:p>
          <a:p>
            <a:pPr marL="0" indent="0">
              <a:buNone/>
            </a:pPr>
            <a:r>
              <a:rPr lang="fr-FR" b="1" u="sng" dirty="0" err="1"/>
              <a:t>Konzentration</a:t>
            </a:r>
            <a:r>
              <a:rPr lang="fr-FR" b="1" u="sng" dirty="0"/>
              <a:t> </a:t>
            </a:r>
            <a:r>
              <a:rPr lang="fr-FR" b="1" u="sng" dirty="0" err="1"/>
              <a:t>Anwälte</a:t>
            </a:r>
            <a:r>
              <a:rPr lang="fr-FR" b="1" u="sng" dirty="0"/>
              <a:t> Paris </a:t>
            </a:r>
          </a:p>
          <a:p>
            <a:r>
              <a:rPr lang="fr-FR" dirty="0"/>
              <a:t>70.000 </a:t>
            </a:r>
            <a:r>
              <a:rPr lang="fr-FR" dirty="0" err="1"/>
              <a:t>Anwälte</a:t>
            </a:r>
            <a:r>
              <a:rPr lang="fr-FR" dirty="0"/>
              <a:t> in </a:t>
            </a:r>
            <a:r>
              <a:rPr lang="fr-FR" dirty="0" err="1"/>
              <a:t>Frankreich</a:t>
            </a:r>
            <a:r>
              <a:rPr lang="fr-FR" dirty="0"/>
              <a:t> </a:t>
            </a:r>
          </a:p>
          <a:p>
            <a:r>
              <a:rPr lang="fr-FR" dirty="0"/>
              <a:t>Ca. 40% </a:t>
            </a:r>
            <a:r>
              <a:rPr lang="fr-FR" dirty="0" err="1"/>
              <a:t>davon</a:t>
            </a:r>
            <a:r>
              <a:rPr lang="fr-FR" dirty="0"/>
              <a:t> in Paris, 50% Gro</a:t>
            </a:r>
            <a:r>
              <a:rPr lang="el-GR" dirty="0"/>
              <a:t>β</a:t>
            </a:r>
            <a:r>
              <a:rPr lang="fr-FR" dirty="0" err="1"/>
              <a:t>raum</a:t>
            </a:r>
            <a:r>
              <a:rPr lang="fr-FR" dirty="0"/>
              <a:t> Paris</a:t>
            </a:r>
          </a:p>
          <a:p>
            <a:r>
              <a:rPr lang="fr-FR" dirty="0"/>
              <a:t>57% </a:t>
            </a:r>
            <a:r>
              <a:rPr lang="fr-FR" dirty="0" err="1"/>
              <a:t>Frauen</a:t>
            </a:r>
            <a:r>
              <a:rPr lang="fr-FR" dirty="0"/>
              <a:t> (75% </a:t>
            </a:r>
            <a:r>
              <a:rPr lang="fr-FR" dirty="0" err="1"/>
              <a:t>Frauen</a:t>
            </a:r>
            <a:r>
              <a:rPr lang="fr-FR" dirty="0"/>
              <a:t> </a:t>
            </a:r>
            <a:r>
              <a:rPr lang="fr-FR" dirty="0" err="1"/>
              <a:t>bei</a:t>
            </a:r>
            <a:r>
              <a:rPr lang="fr-FR" dirty="0"/>
              <a:t> </a:t>
            </a:r>
            <a:r>
              <a:rPr lang="fr-FR" dirty="0" err="1"/>
              <a:t>Berufseinsteigern</a:t>
            </a:r>
            <a:r>
              <a:rPr lang="fr-FR" dirty="0"/>
              <a:t>)</a:t>
            </a:r>
          </a:p>
          <a:p>
            <a:r>
              <a:rPr lang="fr-FR" dirty="0" err="1"/>
              <a:t>Transportrechtsspezialisten</a:t>
            </a:r>
            <a:r>
              <a:rPr lang="fr-FR" dirty="0"/>
              <a:t> in Paris </a:t>
            </a:r>
            <a:r>
              <a:rPr lang="fr-FR" dirty="0" err="1"/>
              <a:t>oder</a:t>
            </a:r>
            <a:r>
              <a:rPr lang="fr-FR" dirty="0"/>
              <a:t> </a:t>
            </a:r>
            <a:r>
              <a:rPr lang="fr-FR" dirty="0" err="1"/>
              <a:t>Hafenstädten</a:t>
            </a:r>
            <a:r>
              <a:rPr lang="fr-FR" dirty="0"/>
              <a:t> Marseille/Le Havre</a:t>
            </a:r>
          </a:p>
          <a:p>
            <a:pPr marL="0" indent="0">
              <a:buNone/>
            </a:pPr>
            <a:endParaRPr lang="fr-FR" dirty="0"/>
          </a:p>
        </p:txBody>
      </p:sp>
    </p:spTree>
    <p:extLst>
      <p:ext uri="{BB962C8B-B14F-4D97-AF65-F5344CB8AC3E}">
        <p14:creationId xmlns:p14="http://schemas.microsoft.com/office/powerpoint/2010/main" val="2626166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lstStyle/>
          <a:p>
            <a:r>
              <a:rPr lang="fr-FR" b="1" dirty="0">
                <a:solidFill>
                  <a:schemeClr val="accent4">
                    <a:lumMod val="75000"/>
                  </a:schemeClr>
                </a:solidFill>
              </a:rPr>
              <a:t>Tipp 1: </a:t>
            </a:r>
            <a:r>
              <a:rPr lang="fr-FR" b="1" dirty="0" err="1">
                <a:solidFill>
                  <a:srgbClr val="FF0000"/>
                </a:solidFill>
              </a:rPr>
              <a:t>Zähle</a:t>
            </a:r>
            <a:r>
              <a:rPr lang="fr-FR" b="1" dirty="0">
                <a:solidFill>
                  <a:srgbClr val="FF0000"/>
                </a:solidFill>
              </a:rPr>
              <a:t> </a:t>
            </a:r>
            <a:r>
              <a:rPr lang="fr-FR" b="1" dirty="0" err="1">
                <a:solidFill>
                  <a:srgbClr val="FF0000"/>
                </a:solidFill>
              </a:rPr>
              <a:t>nicht</a:t>
            </a:r>
            <a:r>
              <a:rPr lang="fr-FR" b="1" dirty="0">
                <a:solidFill>
                  <a:srgbClr val="FF0000"/>
                </a:solidFill>
              </a:rPr>
              <a:t> </a:t>
            </a:r>
            <a:r>
              <a:rPr lang="fr-FR" b="1" dirty="0" err="1">
                <a:solidFill>
                  <a:srgbClr val="FF0000"/>
                </a:solidFill>
              </a:rPr>
              <a:t>auf</a:t>
            </a:r>
            <a:r>
              <a:rPr lang="fr-FR" b="1" dirty="0">
                <a:solidFill>
                  <a:srgbClr val="FF0000"/>
                </a:solidFill>
              </a:rPr>
              <a:t> die </a:t>
            </a:r>
            <a:r>
              <a:rPr lang="fr-FR" b="1" dirty="0" err="1">
                <a:solidFill>
                  <a:srgbClr val="FF0000"/>
                </a:solidFill>
              </a:rPr>
              <a:t>frz</a:t>
            </a:r>
            <a:r>
              <a:rPr lang="fr-FR" b="1" dirty="0">
                <a:solidFill>
                  <a:srgbClr val="FF0000"/>
                </a:solidFill>
              </a:rPr>
              <a:t>. </a:t>
            </a:r>
            <a:r>
              <a:rPr lang="fr-FR" b="1" dirty="0" err="1">
                <a:solidFill>
                  <a:srgbClr val="FF0000"/>
                </a:solidFill>
              </a:rPr>
              <a:t>Strafakte</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lstStyle/>
          <a:p>
            <a:endParaRPr lang="fr-FR" dirty="0"/>
          </a:p>
          <a:p>
            <a:r>
              <a:rPr lang="fr-FR" dirty="0" err="1"/>
              <a:t>Antrag</a:t>
            </a:r>
            <a:r>
              <a:rPr lang="fr-FR" dirty="0"/>
              <a:t> </a:t>
            </a:r>
            <a:r>
              <a:rPr lang="fr-FR" dirty="0" err="1"/>
              <a:t>nur</a:t>
            </a:r>
            <a:r>
              <a:rPr lang="fr-FR" dirty="0"/>
              <a:t> </a:t>
            </a:r>
            <a:r>
              <a:rPr lang="fr-FR" dirty="0" err="1"/>
              <a:t>möglich</a:t>
            </a:r>
            <a:r>
              <a:rPr lang="fr-FR" dirty="0"/>
              <a:t> von </a:t>
            </a:r>
            <a:r>
              <a:rPr lang="fr-FR" b="1" dirty="0" err="1"/>
              <a:t>direktem</a:t>
            </a:r>
            <a:r>
              <a:rPr lang="fr-FR" b="1" dirty="0"/>
              <a:t> </a:t>
            </a:r>
            <a:r>
              <a:rPr lang="fr-FR" b="1" dirty="0" err="1"/>
              <a:t>Opfer</a:t>
            </a:r>
            <a:r>
              <a:rPr lang="fr-FR" b="1" dirty="0"/>
              <a:t> </a:t>
            </a:r>
            <a:r>
              <a:rPr lang="fr-FR" dirty="0"/>
              <a:t>der </a:t>
            </a:r>
            <a:r>
              <a:rPr lang="fr-FR" dirty="0" err="1"/>
              <a:t>Straftat</a:t>
            </a:r>
            <a:r>
              <a:rPr lang="fr-FR" dirty="0"/>
              <a:t>.</a:t>
            </a:r>
          </a:p>
          <a:p>
            <a:pPr marL="0" indent="0">
              <a:buNone/>
            </a:pPr>
            <a:r>
              <a:rPr lang="fr-FR" dirty="0"/>
              <a:t>-&gt; </a:t>
            </a:r>
            <a:r>
              <a:rPr lang="fr-FR" dirty="0" err="1"/>
              <a:t>Versicherer</a:t>
            </a:r>
            <a:r>
              <a:rPr lang="fr-FR" dirty="0"/>
              <a:t>/</a:t>
            </a:r>
            <a:r>
              <a:rPr lang="fr-FR" dirty="0" err="1"/>
              <a:t>Drittgeschädigte</a:t>
            </a:r>
            <a:r>
              <a:rPr lang="fr-FR" dirty="0"/>
              <a:t> </a:t>
            </a:r>
            <a:r>
              <a:rPr lang="fr-FR" dirty="0" err="1"/>
              <a:t>hat</a:t>
            </a:r>
            <a:r>
              <a:rPr lang="fr-FR" dirty="0"/>
              <a:t> </a:t>
            </a:r>
            <a:r>
              <a:rPr lang="fr-FR" dirty="0" err="1"/>
              <a:t>keinen</a:t>
            </a:r>
            <a:r>
              <a:rPr lang="fr-FR" dirty="0"/>
              <a:t> </a:t>
            </a:r>
            <a:r>
              <a:rPr lang="fr-FR" dirty="0" err="1"/>
              <a:t>Rechtsanspruch</a:t>
            </a:r>
            <a:r>
              <a:rPr lang="fr-FR" dirty="0"/>
              <a:t> </a:t>
            </a:r>
            <a:r>
              <a:rPr lang="fr-FR" dirty="0" err="1"/>
              <a:t>auf</a:t>
            </a:r>
            <a:r>
              <a:rPr lang="fr-FR" dirty="0"/>
              <a:t> </a:t>
            </a:r>
            <a:r>
              <a:rPr lang="fr-FR" dirty="0" err="1"/>
              <a:t>Übermittlung</a:t>
            </a:r>
            <a:r>
              <a:rPr lang="fr-FR" dirty="0"/>
              <a:t>, aber in der Praxis </a:t>
            </a:r>
            <a:r>
              <a:rPr lang="fr-FR" dirty="0" err="1"/>
              <a:t>nicht</a:t>
            </a:r>
            <a:r>
              <a:rPr lang="fr-FR" dirty="0"/>
              <a:t> </a:t>
            </a:r>
            <a:r>
              <a:rPr lang="fr-FR" dirty="0" err="1"/>
              <a:t>so</a:t>
            </a:r>
            <a:r>
              <a:rPr lang="fr-FR" dirty="0"/>
              <a:t> </a:t>
            </a:r>
            <a:r>
              <a:rPr lang="fr-FR" dirty="0" err="1"/>
              <a:t>streng</a:t>
            </a:r>
            <a:r>
              <a:rPr lang="fr-FR" dirty="0"/>
              <a:t> </a:t>
            </a:r>
            <a:r>
              <a:rPr lang="fr-FR" dirty="0" err="1"/>
              <a:t>interpretiert</a:t>
            </a:r>
            <a:r>
              <a:rPr lang="fr-FR" dirty="0"/>
              <a:t>.</a:t>
            </a:r>
          </a:p>
          <a:p>
            <a:pPr marL="0" indent="0">
              <a:buNone/>
            </a:pPr>
            <a:endParaRPr lang="fr-FR" dirty="0"/>
          </a:p>
          <a:p>
            <a:r>
              <a:rPr lang="fr-FR" dirty="0" err="1"/>
              <a:t>Aus</a:t>
            </a:r>
            <a:r>
              <a:rPr lang="fr-FR" dirty="0"/>
              <a:t> Praxis: </a:t>
            </a:r>
            <a:r>
              <a:rPr lang="fr-FR" dirty="0" err="1"/>
              <a:t>Oft</a:t>
            </a:r>
            <a:r>
              <a:rPr lang="fr-FR" dirty="0"/>
              <a:t> </a:t>
            </a:r>
            <a:r>
              <a:rPr lang="fr-FR" dirty="0" err="1"/>
              <a:t>telefonische</a:t>
            </a:r>
            <a:r>
              <a:rPr lang="fr-FR" dirty="0"/>
              <a:t> </a:t>
            </a:r>
            <a:r>
              <a:rPr lang="fr-FR" dirty="0" err="1"/>
              <a:t>Auskünfte</a:t>
            </a:r>
            <a:r>
              <a:rPr lang="fr-FR" dirty="0"/>
              <a:t> </a:t>
            </a:r>
            <a:r>
              <a:rPr lang="fr-FR" dirty="0" err="1"/>
              <a:t>bei</a:t>
            </a:r>
            <a:r>
              <a:rPr lang="fr-FR" dirty="0"/>
              <a:t> </a:t>
            </a:r>
            <a:r>
              <a:rPr lang="fr-FR" dirty="0" err="1"/>
              <a:t>Polizei</a:t>
            </a:r>
            <a:r>
              <a:rPr lang="fr-FR" dirty="0"/>
              <a:t>/Gendarmerie </a:t>
            </a:r>
            <a:r>
              <a:rPr lang="fr-FR" dirty="0" err="1"/>
              <a:t>möglich</a:t>
            </a:r>
            <a:r>
              <a:rPr lang="fr-FR" dirty="0"/>
              <a:t>. Aber </a:t>
            </a:r>
            <a:r>
              <a:rPr lang="fr-FR" dirty="0" err="1"/>
              <a:t>nur</a:t>
            </a:r>
            <a:r>
              <a:rPr lang="fr-FR" dirty="0"/>
              <a:t> an </a:t>
            </a:r>
            <a:r>
              <a:rPr lang="fr-FR" dirty="0" err="1"/>
              <a:t>frz</a:t>
            </a:r>
            <a:r>
              <a:rPr lang="fr-FR" dirty="0"/>
              <a:t>. </a:t>
            </a:r>
            <a:r>
              <a:rPr lang="fr-FR" dirty="0" err="1"/>
              <a:t>Anwalt</a:t>
            </a:r>
            <a:r>
              <a:rPr lang="fr-FR" dirty="0"/>
              <a:t>. </a:t>
            </a:r>
          </a:p>
          <a:p>
            <a:endParaRPr lang="fr-FR" dirty="0"/>
          </a:p>
          <a:p>
            <a:r>
              <a:rPr lang="fr-FR" dirty="0" err="1"/>
              <a:t>Übermittlung</a:t>
            </a:r>
            <a:r>
              <a:rPr lang="fr-FR" dirty="0"/>
              <a:t> </a:t>
            </a:r>
            <a:r>
              <a:rPr lang="fr-FR" dirty="0" err="1"/>
              <a:t>erfolgt</a:t>
            </a:r>
            <a:r>
              <a:rPr lang="fr-FR" dirty="0"/>
              <a:t> </a:t>
            </a:r>
            <a:r>
              <a:rPr lang="fr-FR" dirty="0" err="1"/>
              <a:t>leider</a:t>
            </a:r>
            <a:r>
              <a:rPr lang="fr-FR" dirty="0"/>
              <a:t> </a:t>
            </a:r>
            <a:r>
              <a:rPr lang="fr-FR" dirty="0" err="1"/>
              <a:t>oft</a:t>
            </a:r>
            <a:r>
              <a:rPr lang="fr-FR" dirty="0"/>
              <a:t> </a:t>
            </a:r>
            <a:r>
              <a:rPr lang="fr-FR" dirty="0" err="1"/>
              <a:t>nicht</a:t>
            </a:r>
            <a:r>
              <a:rPr lang="fr-FR" dirty="0"/>
              <a:t>/</a:t>
            </a:r>
            <a:r>
              <a:rPr lang="fr-FR" dirty="0" err="1"/>
              <a:t>nicht</a:t>
            </a:r>
            <a:r>
              <a:rPr lang="fr-FR" dirty="0"/>
              <a:t> </a:t>
            </a:r>
            <a:r>
              <a:rPr lang="fr-FR" dirty="0" err="1"/>
              <a:t>zeitnah</a:t>
            </a:r>
            <a:r>
              <a:rPr lang="fr-FR" dirty="0"/>
              <a:t> und/</a:t>
            </a:r>
            <a:r>
              <a:rPr lang="fr-FR" dirty="0" err="1"/>
              <a:t>oder</a:t>
            </a:r>
            <a:r>
              <a:rPr lang="fr-FR" dirty="0"/>
              <a:t> </a:t>
            </a:r>
            <a:r>
              <a:rPr lang="fr-FR" dirty="0" err="1"/>
              <a:t>erst</a:t>
            </a:r>
            <a:r>
              <a:rPr lang="fr-FR" dirty="0"/>
              <a:t> </a:t>
            </a:r>
            <a:r>
              <a:rPr lang="fr-FR" dirty="0" err="1"/>
              <a:t>für</a:t>
            </a:r>
            <a:r>
              <a:rPr lang="fr-FR" dirty="0"/>
              <a:t> </a:t>
            </a:r>
            <a:r>
              <a:rPr lang="fr-FR" dirty="0" err="1"/>
              <a:t>Verfahren</a:t>
            </a:r>
            <a:r>
              <a:rPr lang="fr-FR" dirty="0"/>
              <a:t> 2. </a:t>
            </a:r>
            <a:r>
              <a:rPr lang="fr-FR" dirty="0" err="1"/>
              <a:t>Instanz</a:t>
            </a:r>
            <a:r>
              <a:rPr lang="fr-FR" dirty="0"/>
              <a:t>. </a:t>
            </a:r>
          </a:p>
          <a:p>
            <a:endParaRPr lang="fr-FR" dirty="0"/>
          </a:p>
          <a:p>
            <a:endParaRPr lang="fr-FR" dirty="0"/>
          </a:p>
          <a:p>
            <a:endParaRPr lang="fr-FR" dirty="0"/>
          </a:p>
          <a:p>
            <a:endParaRPr lang="fr-FR" dirty="0"/>
          </a:p>
          <a:p>
            <a:pPr marL="0" indent="0">
              <a:buNone/>
            </a:pPr>
            <a:endParaRPr lang="fr-FR" dirty="0"/>
          </a:p>
        </p:txBody>
      </p:sp>
    </p:spTree>
    <p:extLst>
      <p:ext uri="{BB962C8B-B14F-4D97-AF65-F5344CB8AC3E}">
        <p14:creationId xmlns:p14="http://schemas.microsoft.com/office/powerpoint/2010/main" val="40053018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337945"/>
          </a:xfrm>
        </p:spPr>
        <p:txBody>
          <a:bodyPr>
            <a:normAutofit fontScale="90000"/>
          </a:bodyPr>
          <a:lstStyle/>
          <a:p>
            <a:r>
              <a:rPr lang="fr-FR" b="1" dirty="0">
                <a:solidFill>
                  <a:schemeClr val="accent4">
                    <a:lumMod val="75000"/>
                  </a:schemeClr>
                </a:solidFill>
              </a:rPr>
              <a:t>Tipp 10: </a:t>
            </a:r>
            <a:r>
              <a:rPr lang="fr-FR" b="1" dirty="0">
                <a:solidFill>
                  <a:srgbClr val="FF0000"/>
                </a:solidFill>
              </a:rPr>
              <a:t>Kenne den </a:t>
            </a:r>
            <a:r>
              <a:rPr lang="fr-FR" b="1" dirty="0" err="1">
                <a:solidFill>
                  <a:srgbClr val="FF0000"/>
                </a:solidFill>
              </a:rPr>
              <a:t>frz</a:t>
            </a:r>
            <a:r>
              <a:rPr lang="fr-FR" b="1" dirty="0">
                <a:solidFill>
                  <a:srgbClr val="FF0000"/>
                </a:solidFill>
              </a:rPr>
              <a:t>. </a:t>
            </a:r>
            <a:r>
              <a:rPr lang="fr-FR" b="1" dirty="0" err="1">
                <a:solidFill>
                  <a:srgbClr val="FF0000"/>
                </a:solidFill>
              </a:rPr>
              <a:t>Anwalt</a:t>
            </a:r>
            <a:r>
              <a:rPr lang="fr-FR" b="1" dirty="0">
                <a:solidFill>
                  <a:srgbClr val="FF0000"/>
                </a:solidFill>
              </a:rPr>
              <a:t>, sein </a:t>
            </a:r>
            <a:r>
              <a:rPr lang="fr-FR" b="1" dirty="0" err="1">
                <a:solidFill>
                  <a:srgbClr val="FF0000"/>
                </a:solidFill>
              </a:rPr>
              <a:t>Honorar</a:t>
            </a:r>
            <a:r>
              <a:rPr lang="fr-FR" b="1" dirty="0">
                <a:solidFill>
                  <a:srgbClr val="FF0000"/>
                </a:solidFill>
              </a:rPr>
              <a:t> und </a:t>
            </a:r>
            <a:r>
              <a:rPr lang="fr-FR" b="1" dirty="0" err="1">
                <a:solidFill>
                  <a:srgbClr val="FF0000"/>
                </a:solidFill>
              </a:rPr>
              <a:t>akzeptiere</a:t>
            </a:r>
            <a:r>
              <a:rPr lang="fr-FR" b="1" dirty="0">
                <a:solidFill>
                  <a:srgbClr val="FF0000"/>
                </a:solidFill>
              </a:rPr>
              <a:t> </a:t>
            </a:r>
            <a:r>
              <a:rPr lang="fr-FR" b="1" dirty="0" err="1">
                <a:solidFill>
                  <a:srgbClr val="FF0000"/>
                </a:solidFill>
              </a:rPr>
              <a:t>Frust</a:t>
            </a:r>
            <a:r>
              <a:rPr lang="fr-FR" b="1" dirty="0">
                <a:solidFill>
                  <a:srgbClr val="FF0000"/>
                </a:solidFill>
              </a:rPr>
              <a:t> mit dem (</a:t>
            </a:r>
            <a:r>
              <a:rPr lang="fr-FR" b="1" dirty="0" err="1">
                <a:solidFill>
                  <a:srgbClr val="FF0000"/>
                </a:solidFill>
              </a:rPr>
              <a:t>fehlenden</a:t>
            </a:r>
            <a:r>
              <a:rPr lang="fr-FR" b="1" dirty="0">
                <a:solidFill>
                  <a:srgbClr val="FF0000"/>
                </a:solidFill>
              </a:rPr>
              <a:t>) </a:t>
            </a:r>
            <a:r>
              <a:rPr lang="fr-FR" b="1" dirty="0" err="1">
                <a:solidFill>
                  <a:srgbClr val="FF0000"/>
                </a:solidFill>
              </a:rPr>
              <a:t>Kostenersatz</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703069"/>
            <a:ext cx="10515600" cy="4688205"/>
          </a:xfrm>
        </p:spPr>
        <p:txBody>
          <a:bodyPr>
            <a:normAutofit fontScale="92500" lnSpcReduction="20000"/>
          </a:bodyPr>
          <a:lstStyle/>
          <a:p>
            <a:endParaRPr lang="fr-FR" dirty="0"/>
          </a:p>
          <a:p>
            <a:pPr marL="0" indent="0">
              <a:buNone/>
            </a:pPr>
            <a:r>
              <a:rPr lang="fr-FR" b="1" u="sng" dirty="0" err="1"/>
              <a:t>Honorar</a:t>
            </a:r>
            <a:r>
              <a:rPr lang="fr-FR" b="1" u="sng" dirty="0"/>
              <a:t> </a:t>
            </a:r>
            <a:r>
              <a:rPr lang="fr-FR" b="1" u="sng" dirty="0" err="1"/>
              <a:t>Anwälte</a:t>
            </a:r>
            <a:r>
              <a:rPr lang="fr-FR" b="1" u="sng" dirty="0"/>
              <a:t> </a:t>
            </a:r>
            <a:r>
              <a:rPr lang="fr-FR" b="1" u="sng" dirty="0" err="1"/>
              <a:t>Frankreich</a:t>
            </a:r>
            <a:endParaRPr lang="fr-FR" b="1" u="sng" dirty="0"/>
          </a:p>
          <a:p>
            <a:pPr marL="0" indent="0">
              <a:buNone/>
            </a:pPr>
            <a:endParaRPr lang="fr-FR" b="1" u="sng" dirty="0"/>
          </a:p>
          <a:p>
            <a:r>
              <a:rPr lang="fr-FR" dirty="0" err="1"/>
              <a:t>Keine</a:t>
            </a:r>
            <a:r>
              <a:rPr lang="fr-FR" dirty="0"/>
              <a:t> </a:t>
            </a:r>
            <a:r>
              <a:rPr lang="fr-FR" dirty="0" err="1"/>
              <a:t>Gebührenordnung</a:t>
            </a:r>
            <a:r>
              <a:rPr lang="fr-FR" dirty="0"/>
              <a:t>, </a:t>
            </a:r>
            <a:r>
              <a:rPr lang="fr-FR" dirty="0" err="1"/>
              <a:t>keine</a:t>
            </a:r>
            <a:r>
              <a:rPr lang="fr-FR" dirty="0"/>
              <a:t> </a:t>
            </a:r>
            <a:r>
              <a:rPr lang="fr-FR" dirty="0" err="1"/>
              <a:t>Honorartabelle</a:t>
            </a:r>
            <a:r>
              <a:rPr lang="fr-FR" dirty="0"/>
              <a:t> </a:t>
            </a:r>
          </a:p>
          <a:p>
            <a:r>
              <a:rPr lang="fr-FR" dirty="0" err="1"/>
              <a:t>Honar</a:t>
            </a:r>
            <a:r>
              <a:rPr lang="fr-FR" dirty="0"/>
              <a:t> </a:t>
            </a:r>
            <a:r>
              <a:rPr lang="fr-FR" dirty="0" err="1"/>
              <a:t>frei</a:t>
            </a:r>
            <a:r>
              <a:rPr lang="fr-FR" dirty="0"/>
              <a:t> </a:t>
            </a:r>
            <a:r>
              <a:rPr lang="fr-FR" dirty="0" err="1"/>
              <a:t>vereinbart</a:t>
            </a:r>
            <a:r>
              <a:rPr lang="fr-FR" dirty="0"/>
              <a:t> </a:t>
            </a:r>
            <a:r>
              <a:rPr lang="fr-FR" dirty="0" err="1"/>
              <a:t>zwischen</a:t>
            </a:r>
            <a:r>
              <a:rPr lang="fr-FR" dirty="0"/>
              <a:t> </a:t>
            </a:r>
            <a:r>
              <a:rPr lang="fr-FR" dirty="0" err="1"/>
              <a:t>Mandanten</a:t>
            </a:r>
            <a:r>
              <a:rPr lang="fr-FR" dirty="0"/>
              <a:t> und </a:t>
            </a:r>
            <a:r>
              <a:rPr lang="fr-FR" dirty="0" err="1"/>
              <a:t>Anwalt</a:t>
            </a:r>
            <a:r>
              <a:rPr lang="fr-FR" dirty="0"/>
              <a:t>, </a:t>
            </a:r>
            <a:r>
              <a:rPr lang="fr-FR" dirty="0" err="1"/>
              <a:t>unabhängig</a:t>
            </a:r>
            <a:r>
              <a:rPr lang="fr-FR" dirty="0"/>
              <a:t> </a:t>
            </a:r>
            <a:r>
              <a:rPr lang="fr-FR" dirty="0" err="1"/>
              <a:t>vom</a:t>
            </a:r>
            <a:r>
              <a:rPr lang="fr-FR" dirty="0"/>
              <a:t> </a:t>
            </a:r>
            <a:r>
              <a:rPr lang="fr-FR" dirty="0" err="1"/>
              <a:t>Streitwert</a:t>
            </a:r>
            <a:endParaRPr lang="fr-FR" dirty="0"/>
          </a:p>
          <a:p>
            <a:r>
              <a:rPr lang="fr-FR" dirty="0" err="1"/>
              <a:t>Verrechnung</a:t>
            </a:r>
            <a:r>
              <a:rPr lang="fr-FR" dirty="0"/>
              <a:t> </a:t>
            </a:r>
            <a:r>
              <a:rPr lang="fr-FR" dirty="0" err="1"/>
              <a:t>grundsätzlich</a:t>
            </a:r>
            <a:r>
              <a:rPr lang="fr-FR" dirty="0"/>
              <a:t> </a:t>
            </a:r>
            <a:r>
              <a:rPr lang="fr-FR" dirty="0" err="1"/>
              <a:t>nach</a:t>
            </a:r>
            <a:r>
              <a:rPr lang="fr-FR" dirty="0"/>
              <a:t> </a:t>
            </a:r>
            <a:r>
              <a:rPr lang="fr-FR" dirty="0" err="1"/>
              <a:t>Stunden</a:t>
            </a:r>
            <a:endParaRPr lang="fr-FR" dirty="0"/>
          </a:p>
          <a:p>
            <a:r>
              <a:rPr lang="fr-FR" dirty="0" err="1"/>
              <a:t>Stundenhonorar</a:t>
            </a:r>
            <a:r>
              <a:rPr lang="fr-FR" dirty="0"/>
              <a:t> ca 250€-350 €, </a:t>
            </a:r>
            <a:r>
              <a:rPr lang="fr-FR" dirty="0" err="1"/>
              <a:t>höher</a:t>
            </a:r>
            <a:r>
              <a:rPr lang="fr-FR" dirty="0"/>
              <a:t> in </a:t>
            </a:r>
            <a:r>
              <a:rPr lang="fr-FR" dirty="0" err="1"/>
              <a:t>Wirtschaftskanzleien</a:t>
            </a:r>
            <a:r>
              <a:rPr lang="fr-FR" dirty="0"/>
              <a:t> </a:t>
            </a:r>
            <a:r>
              <a:rPr lang="fr-FR" dirty="0" err="1"/>
              <a:t>insbesondere</a:t>
            </a:r>
            <a:r>
              <a:rPr lang="fr-FR" dirty="0"/>
              <a:t> in Paris</a:t>
            </a:r>
          </a:p>
          <a:p>
            <a:r>
              <a:rPr lang="fr-FR" dirty="0" err="1"/>
              <a:t>Pauschalen</a:t>
            </a:r>
            <a:r>
              <a:rPr lang="fr-FR" dirty="0"/>
              <a:t> </a:t>
            </a:r>
            <a:r>
              <a:rPr lang="fr-FR" dirty="0" err="1"/>
              <a:t>sind</a:t>
            </a:r>
            <a:r>
              <a:rPr lang="fr-FR" dirty="0"/>
              <a:t> </a:t>
            </a:r>
            <a:r>
              <a:rPr lang="fr-FR" dirty="0" err="1"/>
              <a:t>möglich</a:t>
            </a:r>
            <a:r>
              <a:rPr lang="fr-FR" dirty="0"/>
              <a:t>, </a:t>
            </a:r>
            <a:r>
              <a:rPr lang="fr-FR" dirty="0" err="1"/>
              <a:t>insbes</a:t>
            </a:r>
            <a:r>
              <a:rPr lang="fr-FR" dirty="0"/>
              <a:t> </a:t>
            </a:r>
            <a:r>
              <a:rPr lang="fr-FR" dirty="0" err="1"/>
              <a:t>Beratung</a:t>
            </a:r>
            <a:endParaRPr lang="fr-FR" dirty="0"/>
          </a:p>
          <a:p>
            <a:r>
              <a:rPr lang="fr-FR" dirty="0"/>
              <a:t>Im </a:t>
            </a:r>
            <a:r>
              <a:rPr lang="fr-FR" dirty="0" err="1"/>
              <a:t>streitigen</a:t>
            </a:r>
            <a:r>
              <a:rPr lang="fr-FR" dirty="0"/>
              <a:t> </a:t>
            </a:r>
            <a:r>
              <a:rPr lang="fr-FR" dirty="0" err="1"/>
              <a:t>Verfahren</a:t>
            </a:r>
            <a:r>
              <a:rPr lang="fr-FR" dirty="0"/>
              <a:t> </a:t>
            </a:r>
            <a:r>
              <a:rPr lang="fr-FR" dirty="0" err="1"/>
              <a:t>Pauschalen</a:t>
            </a:r>
            <a:r>
              <a:rPr lang="fr-FR" dirty="0"/>
              <a:t> </a:t>
            </a:r>
            <a:r>
              <a:rPr lang="fr-FR" dirty="0" err="1"/>
              <a:t>meist</a:t>
            </a:r>
            <a:r>
              <a:rPr lang="fr-FR" dirty="0"/>
              <a:t> </a:t>
            </a:r>
            <a:r>
              <a:rPr lang="fr-FR" dirty="0" err="1"/>
              <a:t>kombiniert</a:t>
            </a:r>
            <a:r>
              <a:rPr lang="fr-FR" dirty="0"/>
              <a:t> mit </a:t>
            </a:r>
            <a:r>
              <a:rPr lang="fr-FR" dirty="0" err="1"/>
              <a:t>Erfolgshonorar</a:t>
            </a:r>
            <a:r>
              <a:rPr lang="fr-FR" dirty="0"/>
              <a:t> (</a:t>
            </a:r>
            <a:r>
              <a:rPr lang="fr-FR" dirty="0" err="1"/>
              <a:t>Kläger</a:t>
            </a:r>
            <a:r>
              <a:rPr lang="fr-FR" dirty="0"/>
              <a:t>), </a:t>
            </a:r>
            <a:r>
              <a:rPr lang="fr-FR" dirty="0" err="1"/>
              <a:t>selten</a:t>
            </a:r>
            <a:r>
              <a:rPr lang="fr-FR" dirty="0"/>
              <a:t> </a:t>
            </a:r>
            <a:r>
              <a:rPr lang="fr-FR" dirty="0" err="1"/>
              <a:t>auf</a:t>
            </a:r>
            <a:r>
              <a:rPr lang="fr-FR" dirty="0"/>
              <a:t> </a:t>
            </a:r>
            <a:r>
              <a:rPr lang="fr-FR" dirty="0" err="1"/>
              <a:t>Beklagtenseite</a:t>
            </a:r>
            <a:r>
              <a:rPr lang="fr-FR" dirty="0"/>
              <a:t> </a:t>
            </a:r>
          </a:p>
        </p:txBody>
      </p:sp>
    </p:spTree>
    <p:extLst>
      <p:ext uri="{BB962C8B-B14F-4D97-AF65-F5344CB8AC3E}">
        <p14:creationId xmlns:p14="http://schemas.microsoft.com/office/powerpoint/2010/main" val="33057255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522669"/>
          </a:xfrm>
        </p:spPr>
        <p:txBody>
          <a:bodyPr>
            <a:normAutofit fontScale="90000"/>
          </a:bodyPr>
          <a:lstStyle/>
          <a:p>
            <a:r>
              <a:rPr lang="fr-FR" b="1" dirty="0">
                <a:solidFill>
                  <a:schemeClr val="accent4">
                    <a:lumMod val="75000"/>
                  </a:schemeClr>
                </a:solidFill>
              </a:rPr>
              <a:t>Tipp 10: </a:t>
            </a:r>
            <a:r>
              <a:rPr lang="fr-FR" b="1" dirty="0">
                <a:solidFill>
                  <a:srgbClr val="FF0000"/>
                </a:solidFill>
              </a:rPr>
              <a:t>Kenne den </a:t>
            </a:r>
            <a:r>
              <a:rPr lang="fr-FR" b="1" dirty="0" err="1">
                <a:solidFill>
                  <a:srgbClr val="FF0000"/>
                </a:solidFill>
              </a:rPr>
              <a:t>frz</a:t>
            </a:r>
            <a:r>
              <a:rPr lang="fr-FR" b="1" dirty="0">
                <a:solidFill>
                  <a:srgbClr val="FF0000"/>
                </a:solidFill>
              </a:rPr>
              <a:t>. </a:t>
            </a:r>
            <a:r>
              <a:rPr lang="fr-FR" b="1" dirty="0" err="1">
                <a:solidFill>
                  <a:srgbClr val="FF0000"/>
                </a:solidFill>
              </a:rPr>
              <a:t>Anwalt</a:t>
            </a:r>
            <a:r>
              <a:rPr lang="fr-FR" b="1" dirty="0">
                <a:solidFill>
                  <a:srgbClr val="FF0000"/>
                </a:solidFill>
              </a:rPr>
              <a:t>, sein </a:t>
            </a:r>
            <a:r>
              <a:rPr lang="fr-FR" b="1" dirty="0" err="1">
                <a:solidFill>
                  <a:srgbClr val="FF0000"/>
                </a:solidFill>
              </a:rPr>
              <a:t>Honorar</a:t>
            </a:r>
            <a:r>
              <a:rPr lang="fr-FR" b="1" dirty="0">
                <a:solidFill>
                  <a:srgbClr val="FF0000"/>
                </a:solidFill>
              </a:rPr>
              <a:t> und </a:t>
            </a:r>
            <a:r>
              <a:rPr lang="fr-FR" b="1" dirty="0" err="1">
                <a:solidFill>
                  <a:srgbClr val="FF0000"/>
                </a:solidFill>
              </a:rPr>
              <a:t>akzeptiere</a:t>
            </a:r>
            <a:r>
              <a:rPr lang="fr-FR" b="1" dirty="0">
                <a:solidFill>
                  <a:srgbClr val="FF0000"/>
                </a:solidFill>
              </a:rPr>
              <a:t> </a:t>
            </a:r>
            <a:r>
              <a:rPr lang="fr-FR" b="1" dirty="0" err="1">
                <a:solidFill>
                  <a:srgbClr val="FF0000"/>
                </a:solidFill>
              </a:rPr>
              <a:t>Frust</a:t>
            </a:r>
            <a:r>
              <a:rPr lang="fr-FR" b="1" dirty="0">
                <a:solidFill>
                  <a:srgbClr val="FF0000"/>
                </a:solidFill>
              </a:rPr>
              <a:t> mit dem (</a:t>
            </a:r>
            <a:r>
              <a:rPr lang="fr-FR" b="1" dirty="0" err="1">
                <a:solidFill>
                  <a:srgbClr val="FF0000"/>
                </a:solidFill>
              </a:rPr>
              <a:t>fehlenden</a:t>
            </a:r>
            <a:r>
              <a:rPr lang="fr-FR" b="1" dirty="0">
                <a:solidFill>
                  <a:srgbClr val="FF0000"/>
                </a:solidFill>
              </a:rPr>
              <a:t>) </a:t>
            </a:r>
            <a:r>
              <a:rPr lang="fr-FR" b="1" dirty="0" err="1">
                <a:solidFill>
                  <a:srgbClr val="FF0000"/>
                </a:solidFill>
              </a:rPr>
              <a:t>Kostenersatz</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733550"/>
            <a:ext cx="10515600" cy="5057775"/>
          </a:xfrm>
        </p:spPr>
        <p:txBody>
          <a:bodyPr>
            <a:normAutofit fontScale="92500" lnSpcReduction="10000"/>
          </a:bodyPr>
          <a:lstStyle/>
          <a:p>
            <a:endParaRPr lang="fr-FR" dirty="0"/>
          </a:p>
          <a:p>
            <a:pPr marL="0" indent="0">
              <a:buNone/>
            </a:pPr>
            <a:r>
              <a:rPr lang="fr-FR" b="1" u="sng" dirty="0"/>
              <a:t>« </a:t>
            </a:r>
            <a:r>
              <a:rPr lang="fr-FR" b="1" u="sng" dirty="0" err="1"/>
              <a:t>Terminvertreter</a:t>
            </a:r>
            <a:r>
              <a:rPr lang="fr-FR" b="1" u="sng" dirty="0"/>
              <a:t> » vor </a:t>
            </a:r>
            <a:r>
              <a:rPr lang="fr-FR" b="1" u="sng" dirty="0" err="1"/>
              <a:t>Handelsgerichten</a:t>
            </a:r>
            <a:endParaRPr lang="fr-FR" b="1" u="sng" dirty="0"/>
          </a:p>
          <a:p>
            <a:pPr marL="0" indent="0">
              <a:buNone/>
            </a:pPr>
            <a:endParaRPr lang="fr-FR" b="1" u="sng" dirty="0"/>
          </a:p>
          <a:p>
            <a:r>
              <a:rPr lang="fr-FR" dirty="0" err="1"/>
              <a:t>Verfahren</a:t>
            </a:r>
            <a:r>
              <a:rPr lang="fr-FR" dirty="0"/>
              <a:t> vor </a:t>
            </a:r>
            <a:r>
              <a:rPr lang="fr-FR" dirty="0" err="1"/>
              <a:t>Handelsgerichten</a:t>
            </a:r>
            <a:r>
              <a:rPr lang="fr-FR" dirty="0"/>
              <a:t> </a:t>
            </a:r>
            <a:r>
              <a:rPr lang="fr-FR" dirty="0" err="1"/>
              <a:t>ist</a:t>
            </a:r>
            <a:r>
              <a:rPr lang="fr-FR" dirty="0"/>
              <a:t> </a:t>
            </a:r>
            <a:r>
              <a:rPr lang="fr-FR" dirty="0" err="1"/>
              <a:t>mündlich</a:t>
            </a:r>
            <a:endParaRPr lang="fr-FR" dirty="0"/>
          </a:p>
          <a:p>
            <a:r>
              <a:rPr lang="fr-FR" dirty="0"/>
              <a:t>Ca. 5 – 10 </a:t>
            </a:r>
            <a:r>
              <a:rPr lang="fr-FR" dirty="0" err="1"/>
              <a:t>Durchlauftermine</a:t>
            </a:r>
            <a:r>
              <a:rPr lang="fr-FR" dirty="0"/>
              <a:t> </a:t>
            </a:r>
            <a:r>
              <a:rPr lang="fr-FR" dirty="0" err="1"/>
              <a:t>bevor</a:t>
            </a:r>
            <a:r>
              <a:rPr lang="fr-FR" dirty="0"/>
              <a:t> vor </a:t>
            </a:r>
            <a:r>
              <a:rPr lang="fr-FR" dirty="0" err="1"/>
              <a:t>Gericht</a:t>
            </a:r>
            <a:r>
              <a:rPr lang="fr-FR" dirty="0"/>
              <a:t> </a:t>
            </a:r>
            <a:r>
              <a:rPr lang="fr-FR" dirty="0" err="1"/>
              <a:t>plädiert</a:t>
            </a:r>
            <a:r>
              <a:rPr lang="fr-FR" dirty="0"/>
              <a:t> </a:t>
            </a:r>
            <a:r>
              <a:rPr lang="fr-FR" dirty="0" err="1"/>
              <a:t>wird</a:t>
            </a:r>
            <a:endParaRPr lang="fr-FR" dirty="0"/>
          </a:p>
          <a:p>
            <a:r>
              <a:rPr lang="fr-FR" dirty="0" err="1"/>
              <a:t>Persönliches</a:t>
            </a:r>
            <a:r>
              <a:rPr lang="fr-FR" dirty="0"/>
              <a:t> </a:t>
            </a:r>
            <a:r>
              <a:rPr lang="fr-FR" dirty="0" err="1"/>
              <a:t>Erscheinen</a:t>
            </a:r>
            <a:r>
              <a:rPr lang="fr-FR" dirty="0"/>
              <a:t> des </a:t>
            </a:r>
            <a:r>
              <a:rPr lang="fr-FR" dirty="0" err="1"/>
              <a:t>Anwalts</a:t>
            </a:r>
            <a:r>
              <a:rPr lang="fr-FR" dirty="0"/>
              <a:t> </a:t>
            </a:r>
            <a:r>
              <a:rPr lang="fr-FR" dirty="0" err="1"/>
              <a:t>erforderlich</a:t>
            </a:r>
            <a:r>
              <a:rPr lang="fr-FR" dirty="0"/>
              <a:t> </a:t>
            </a:r>
            <a:r>
              <a:rPr lang="fr-FR" dirty="0" err="1"/>
              <a:t>für</a:t>
            </a:r>
            <a:r>
              <a:rPr lang="fr-FR" dirty="0"/>
              <a:t> </a:t>
            </a:r>
            <a:r>
              <a:rPr lang="fr-FR" dirty="0" err="1"/>
              <a:t>Durchlauftermine</a:t>
            </a:r>
            <a:endParaRPr lang="fr-FR" dirty="0"/>
          </a:p>
          <a:p>
            <a:r>
              <a:rPr lang="fr-FR" dirty="0" err="1"/>
              <a:t>Spezialisierte</a:t>
            </a:r>
            <a:r>
              <a:rPr lang="fr-FR" dirty="0"/>
              <a:t> </a:t>
            </a:r>
            <a:r>
              <a:rPr lang="fr-FR" dirty="0" err="1"/>
              <a:t>Anwälte</a:t>
            </a:r>
            <a:r>
              <a:rPr lang="fr-FR" dirty="0"/>
              <a:t>, die </a:t>
            </a:r>
            <a:r>
              <a:rPr lang="fr-FR" dirty="0" err="1"/>
              <a:t>als</a:t>
            </a:r>
            <a:r>
              <a:rPr lang="fr-FR" dirty="0"/>
              <a:t> </a:t>
            </a:r>
            <a:r>
              <a:rPr lang="fr-FR" dirty="0" err="1"/>
              <a:t>blosse</a:t>
            </a:r>
            <a:r>
              <a:rPr lang="fr-FR" dirty="0"/>
              <a:t> « </a:t>
            </a:r>
            <a:r>
              <a:rPr lang="fr-FR" dirty="0" err="1"/>
              <a:t>Terminvertreter</a:t>
            </a:r>
            <a:r>
              <a:rPr lang="fr-FR" dirty="0"/>
              <a:t> » </a:t>
            </a:r>
            <a:r>
              <a:rPr lang="fr-FR" dirty="0" err="1"/>
              <a:t>auftreten</a:t>
            </a:r>
            <a:r>
              <a:rPr lang="fr-FR" dirty="0"/>
              <a:t> </a:t>
            </a:r>
          </a:p>
          <a:p>
            <a:r>
              <a:rPr lang="fr-FR" dirty="0"/>
              <a:t>Rolle: </a:t>
            </a:r>
            <a:r>
              <a:rPr lang="fr-FR" dirty="0" err="1"/>
              <a:t>Antrag</a:t>
            </a:r>
            <a:r>
              <a:rPr lang="fr-FR" dirty="0"/>
              <a:t> </a:t>
            </a:r>
            <a:r>
              <a:rPr lang="fr-FR" dirty="0" err="1"/>
              <a:t>auf</a:t>
            </a:r>
            <a:r>
              <a:rPr lang="fr-FR" dirty="0"/>
              <a:t> </a:t>
            </a:r>
            <a:r>
              <a:rPr lang="fr-FR" dirty="0" err="1"/>
              <a:t>Vertragung</a:t>
            </a:r>
            <a:r>
              <a:rPr lang="fr-FR" dirty="0"/>
              <a:t>, </a:t>
            </a:r>
            <a:r>
              <a:rPr lang="fr-FR" dirty="0" err="1"/>
              <a:t>Einbringung</a:t>
            </a:r>
            <a:r>
              <a:rPr lang="fr-FR" dirty="0"/>
              <a:t> </a:t>
            </a:r>
            <a:r>
              <a:rPr lang="fr-FR" dirty="0" err="1"/>
              <a:t>Schriftsätze</a:t>
            </a:r>
            <a:r>
              <a:rPr lang="fr-FR" dirty="0"/>
              <a:t>, formelle Rolle</a:t>
            </a:r>
          </a:p>
          <a:p>
            <a:r>
              <a:rPr lang="fr-FR" dirty="0" err="1"/>
              <a:t>Kosten</a:t>
            </a:r>
            <a:r>
              <a:rPr lang="fr-FR" dirty="0"/>
              <a:t>: ca 400 – 800 € </a:t>
            </a:r>
            <a:r>
              <a:rPr lang="fr-FR" dirty="0" err="1"/>
              <a:t>für</a:t>
            </a:r>
            <a:r>
              <a:rPr lang="fr-FR" dirty="0"/>
              <a:t> </a:t>
            </a:r>
            <a:r>
              <a:rPr lang="fr-FR" dirty="0" err="1"/>
              <a:t>gesamte</a:t>
            </a:r>
            <a:r>
              <a:rPr lang="fr-FR" dirty="0"/>
              <a:t> </a:t>
            </a:r>
            <a:r>
              <a:rPr lang="fr-FR" dirty="0" err="1"/>
              <a:t>Verfahren</a:t>
            </a:r>
            <a:endParaRPr lang="fr-FR" dirty="0"/>
          </a:p>
          <a:p>
            <a:r>
              <a:rPr lang="fr-FR" dirty="0"/>
              <a:t>Praxis: Auch vor </a:t>
            </a:r>
            <a:r>
              <a:rPr lang="fr-FR" dirty="0" err="1"/>
              <a:t>Handelsgericht</a:t>
            </a:r>
            <a:r>
              <a:rPr lang="fr-FR" dirty="0"/>
              <a:t> Paris </a:t>
            </a:r>
            <a:r>
              <a:rPr lang="fr-FR" dirty="0" err="1"/>
              <a:t>wenn</a:t>
            </a:r>
            <a:r>
              <a:rPr lang="fr-FR" dirty="0"/>
              <a:t> </a:t>
            </a:r>
            <a:r>
              <a:rPr lang="fr-FR" dirty="0" err="1"/>
              <a:t>führender</a:t>
            </a:r>
            <a:r>
              <a:rPr lang="fr-FR" dirty="0"/>
              <a:t> </a:t>
            </a:r>
            <a:r>
              <a:rPr lang="fr-FR" dirty="0" err="1"/>
              <a:t>Anwalt</a:t>
            </a:r>
            <a:r>
              <a:rPr lang="fr-FR" dirty="0"/>
              <a:t> in Paris </a:t>
            </a:r>
            <a:r>
              <a:rPr lang="fr-FR" dirty="0" err="1"/>
              <a:t>tätig</a:t>
            </a:r>
            <a:r>
              <a:rPr lang="fr-FR" dirty="0"/>
              <a:t> </a:t>
            </a:r>
            <a:r>
              <a:rPr lang="fr-FR" dirty="0" err="1"/>
              <a:t>ist</a:t>
            </a:r>
            <a:endParaRPr lang="fr-FR" dirty="0"/>
          </a:p>
          <a:p>
            <a:pPr marL="0" indent="0">
              <a:buNone/>
            </a:pPr>
            <a:endParaRPr lang="fr-FR" dirty="0"/>
          </a:p>
        </p:txBody>
      </p:sp>
    </p:spTree>
    <p:extLst>
      <p:ext uri="{BB962C8B-B14F-4D97-AF65-F5344CB8AC3E}">
        <p14:creationId xmlns:p14="http://schemas.microsoft.com/office/powerpoint/2010/main" val="1360470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522669"/>
          </a:xfrm>
        </p:spPr>
        <p:txBody>
          <a:bodyPr>
            <a:normAutofit fontScale="90000"/>
          </a:bodyPr>
          <a:lstStyle/>
          <a:p>
            <a:r>
              <a:rPr lang="fr-FR" b="1" dirty="0">
                <a:solidFill>
                  <a:schemeClr val="accent4">
                    <a:lumMod val="75000"/>
                  </a:schemeClr>
                </a:solidFill>
              </a:rPr>
              <a:t>Tipp 10: </a:t>
            </a:r>
            <a:r>
              <a:rPr lang="fr-FR" b="1" dirty="0">
                <a:solidFill>
                  <a:srgbClr val="FF0000"/>
                </a:solidFill>
              </a:rPr>
              <a:t>Kenne den </a:t>
            </a:r>
            <a:r>
              <a:rPr lang="fr-FR" b="1" dirty="0" err="1">
                <a:solidFill>
                  <a:srgbClr val="FF0000"/>
                </a:solidFill>
              </a:rPr>
              <a:t>frz</a:t>
            </a:r>
            <a:r>
              <a:rPr lang="fr-FR" b="1" dirty="0">
                <a:solidFill>
                  <a:srgbClr val="FF0000"/>
                </a:solidFill>
              </a:rPr>
              <a:t>. </a:t>
            </a:r>
            <a:r>
              <a:rPr lang="fr-FR" b="1" dirty="0" err="1">
                <a:solidFill>
                  <a:srgbClr val="FF0000"/>
                </a:solidFill>
              </a:rPr>
              <a:t>Anwalt</a:t>
            </a:r>
            <a:r>
              <a:rPr lang="fr-FR" b="1" dirty="0">
                <a:solidFill>
                  <a:srgbClr val="FF0000"/>
                </a:solidFill>
              </a:rPr>
              <a:t>, sein </a:t>
            </a:r>
            <a:r>
              <a:rPr lang="fr-FR" b="1" dirty="0" err="1">
                <a:solidFill>
                  <a:srgbClr val="FF0000"/>
                </a:solidFill>
              </a:rPr>
              <a:t>Honorar</a:t>
            </a:r>
            <a:r>
              <a:rPr lang="fr-FR" b="1" dirty="0">
                <a:solidFill>
                  <a:srgbClr val="FF0000"/>
                </a:solidFill>
              </a:rPr>
              <a:t> und </a:t>
            </a:r>
            <a:r>
              <a:rPr lang="fr-FR" b="1" dirty="0" err="1">
                <a:solidFill>
                  <a:srgbClr val="FF0000"/>
                </a:solidFill>
              </a:rPr>
              <a:t>akzeptiere</a:t>
            </a:r>
            <a:r>
              <a:rPr lang="fr-FR" b="1" dirty="0">
                <a:solidFill>
                  <a:srgbClr val="FF0000"/>
                </a:solidFill>
              </a:rPr>
              <a:t> </a:t>
            </a:r>
            <a:r>
              <a:rPr lang="fr-FR" b="1" dirty="0" err="1">
                <a:solidFill>
                  <a:srgbClr val="FF0000"/>
                </a:solidFill>
              </a:rPr>
              <a:t>Frust</a:t>
            </a:r>
            <a:r>
              <a:rPr lang="fr-FR" b="1" dirty="0">
                <a:solidFill>
                  <a:srgbClr val="FF0000"/>
                </a:solidFill>
              </a:rPr>
              <a:t> mit dem (</a:t>
            </a:r>
            <a:r>
              <a:rPr lang="fr-FR" b="1" dirty="0" err="1">
                <a:solidFill>
                  <a:srgbClr val="FF0000"/>
                </a:solidFill>
              </a:rPr>
              <a:t>fehlenden</a:t>
            </a:r>
            <a:r>
              <a:rPr lang="fr-FR" b="1" dirty="0">
                <a:solidFill>
                  <a:srgbClr val="FF0000"/>
                </a:solidFill>
              </a:rPr>
              <a:t>) </a:t>
            </a:r>
            <a:r>
              <a:rPr lang="fr-FR" b="1" dirty="0" err="1">
                <a:solidFill>
                  <a:srgbClr val="FF0000"/>
                </a:solidFill>
              </a:rPr>
              <a:t>Kostenersatz</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2035277"/>
            <a:ext cx="10515600" cy="4141686"/>
          </a:xfrm>
        </p:spPr>
        <p:txBody>
          <a:bodyPr>
            <a:normAutofit lnSpcReduction="10000"/>
          </a:bodyPr>
          <a:lstStyle/>
          <a:p>
            <a:endParaRPr lang="fr-FR" dirty="0"/>
          </a:p>
          <a:p>
            <a:pPr marL="0" indent="0">
              <a:buNone/>
            </a:pPr>
            <a:r>
              <a:rPr lang="fr-FR" b="1" u="sng" dirty="0"/>
              <a:t>«</a:t>
            </a:r>
            <a:r>
              <a:rPr lang="fr-FR" b="1" u="sng" dirty="0" err="1"/>
              <a:t>Spezialisten</a:t>
            </a:r>
            <a:r>
              <a:rPr lang="fr-FR" b="1" u="sng" dirty="0"/>
              <a:t> </a:t>
            </a:r>
            <a:r>
              <a:rPr lang="fr-FR" b="1" u="sng" dirty="0" err="1"/>
              <a:t>Berufungsverfahren</a:t>
            </a:r>
            <a:r>
              <a:rPr lang="fr-FR" b="1" u="sng" dirty="0"/>
              <a:t>» vor </a:t>
            </a:r>
            <a:r>
              <a:rPr lang="fr-FR" b="1" u="sng" dirty="0" err="1"/>
              <a:t>Berufungsgerichten</a:t>
            </a:r>
            <a:endParaRPr lang="fr-FR" b="1" u="sng" dirty="0"/>
          </a:p>
          <a:p>
            <a:pPr marL="0" indent="0">
              <a:buNone/>
            </a:pPr>
            <a:endParaRPr lang="fr-FR" b="1" u="sng" dirty="0"/>
          </a:p>
          <a:p>
            <a:r>
              <a:rPr lang="fr-FR" dirty="0" err="1"/>
              <a:t>Extreme</a:t>
            </a:r>
            <a:r>
              <a:rPr lang="fr-FR" dirty="0"/>
              <a:t> </a:t>
            </a:r>
            <a:r>
              <a:rPr lang="fr-FR" dirty="0" err="1"/>
              <a:t>Komplexität</a:t>
            </a:r>
            <a:r>
              <a:rPr lang="fr-FR" dirty="0"/>
              <a:t> </a:t>
            </a:r>
            <a:r>
              <a:rPr lang="fr-FR" dirty="0" err="1"/>
              <a:t>frz</a:t>
            </a:r>
            <a:r>
              <a:rPr lang="fr-FR" dirty="0"/>
              <a:t>. </a:t>
            </a:r>
            <a:r>
              <a:rPr lang="fr-FR" dirty="0" err="1"/>
              <a:t>Verfahren</a:t>
            </a:r>
            <a:r>
              <a:rPr lang="fr-FR" dirty="0"/>
              <a:t> in </a:t>
            </a:r>
            <a:r>
              <a:rPr lang="fr-FR" dirty="0" err="1"/>
              <a:t>Berufung</a:t>
            </a:r>
            <a:r>
              <a:rPr lang="fr-FR" dirty="0"/>
              <a:t> </a:t>
            </a:r>
          </a:p>
          <a:p>
            <a:r>
              <a:rPr lang="fr-FR" dirty="0" err="1"/>
              <a:t>Verpflichtende</a:t>
            </a:r>
            <a:r>
              <a:rPr lang="fr-FR" dirty="0"/>
              <a:t> </a:t>
            </a:r>
            <a:r>
              <a:rPr lang="fr-FR" dirty="0" err="1"/>
              <a:t>Bestellung</a:t>
            </a:r>
            <a:r>
              <a:rPr lang="fr-FR" dirty="0"/>
              <a:t> von </a:t>
            </a:r>
            <a:r>
              <a:rPr lang="fr-FR" dirty="0" err="1"/>
              <a:t>speziellen</a:t>
            </a:r>
            <a:r>
              <a:rPr lang="fr-FR" dirty="0"/>
              <a:t> </a:t>
            </a:r>
            <a:r>
              <a:rPr lang="fr-FR" dirty="0" err="1"/>
              <a:t>Berufungsanwälten</a:t>
            </a:r>
            <a:r>
              <a:rPr lang="fr-FR" dirty="0"/>
              <a:t> (</a:t>
            </a:r>
            <a:r>
              <a:rPr lang="fr-FR" dirty="0" err="1"/>
              <a:t>Monopol</a:t>
            </a:r>
            <a:r>
              <a:rPr lang="fr-FR" dirty="0"/>
              <a:t>) (« avoué ») bis 2012</a:t>
            </a:r>
          </a:p>
          <a:p>
            <a:r>
              <a:rPr lang="fr-FR" dirty="0" err="1"/>
              <a:t>Seit</a:t>
            </a:r>
            <a:r>
              <a:rPr lang="fr-FR" dirty="0"/>
              <a:t> 2012 in der Praxis </a:t>
            </a:r>
            <a:r>
              <a:rPr lang="fr-FR" dirty="0" err="1"/>
              <a:t>nunmehr</a:t>
            </a:r>
            <a:r>
              <a:rPr lang="fr-FR" dirty="0"/>
              <a:t> </a:t>
            </a:r>
            <a:r>
              <a:rPr lang="fr-FR" dirty="0" err="1"/>
              <a:t>freiwillige</a:t>
            </a:r>
            <a:r>
              <a:rPr lang="fr-FR" dirty="0"/>
              <a:t> </a:t>
            </a:r>
            <a:r>
              <a:rPr lang="fr-FR" dirty="0" err="1"/>
              <a:t>Madatierung</a:t>
            </a:r>
            <a:r>
              <a:rPr lang="fr-FR" dirty="0"/>
              <a:t> </a:t>
            </a:r>
            <a:r>
              <a:rPr lang="fr-FR" dirty="0" err="1"/>
              <a:t>derselben</a:t>
            </a:r>
            <a:r>
              <a:rPr lang="fr-FR" dirty="0"/>
              <a:t> </a:t>
            </a:r>
            <a:r>
              <a:rPr lang="fr-FR" dirty="0" err="1"/>
              <a:t>Spezialisten</a:t>
            </a:r>
            <a:r>
              <a:rPr lang="fr-FR" dirty="0"/>
              <a:t> des </a:t>
            </a:r>
            <a:r>
              <a:rPr lang="fr-FR" dirty="0" err="1"/>
              <a:t>Berufungsverfahrens</a:t>
            </a:r>
            <a:r>
              <a:rPr lang="fr-FR" dirty="0"/>
              <a:t> (</a:t>
            </a:r>
            <a:r>
              <a:rPr lang="fr-FR" dirty="0" err="1"/>
              <a:t>Honorarpauschale</a:t>
            </a:r>
            <a:r>
              <a:rPr lang="fr-FR" dirty="0"/>
              <a:t> ca. 600 – 800 €)</a:t>
            </a:r>
          </a:p>
          <a:p>
            <a:pPr marL="0" indent="0">
              <a:buNone/>
            </a:pPr>
            <a:endParaRPr lang="fr-FR" dirty="0"/>
          </a:p>
        </p:txBody>
      </p:sp>
    </p:spTree>
    <p:extLst>
      <p:ext uri="{BB962C8B-B14F-4D97-AF65-F5344CB8AC3E}">
        <p14:creationId xmlns:p14="http://schemas.microsoft.com/office/powerpoint/2010/main" val="16726769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522669"/>
          </a:xfrm>
        </p:spPr>
        <p:txBody>
          <a:bodyPr>
            <a:normAutofit fontScale="90000"/>
          </a:bodyPr>
          <a:lstStyle/>
          <a:p>
            <a:r>
              <a:rPr lang="fr-FR" b="1" dirty="0">
                <a:solidFill>
                  <a:schemeClr val="accent4">
                    <a:lumMod val="75000"/>
                  </a:schemeClr>
                </a:solidFill>
              </a:rPr>
              <a:t>Tipp 10: </a:t>
            </a:r>
            <a:r>
              <a:rPr lang="fr-FR" b="1" dirty="0">
                <a:solidFill>
                  <a:srgbClr val="FF0000"/>
                </a:solidFill>
              </a:rPr>
              <a:t>Kenne den </a:t>
            </a:r>
            <a:r>
              <a:rPr lang="fr-FR" b="1" dirty="0" err="1">
                <a:solidFill>
                  <a:srgbClr val="FF0000"/>
                </a:solidFill>
              </a:rPr>
              <a:t>frz</a:t>
            </a:r>
            <a:r>
              <a:rPr lang="fr-FR" b="1" dirty="0">
                <a:solidFill>
                  <a:srgbClr val="FF0000"/>
                </a:solidFill>
              </a:rPr>
              <a:t>. </a:t>
            </a:r>
            <a:r>
              <a:rPr lang="fr-FR" b="1" dirty="0" err="1">
                <a:solidFill>
                  <a:srgbClr val="FF0000"/>
                </a:solidFill>
              </a:rPr>
              <a:t>Anwalt</a:t>
            </a:r>
            <a:r>
              <a:rPr lang="fr-FR" b="1" dirty="0">
                <a:solidFill>
                  <a:srgbClr val="FF0000"/>
                </a:solidFill>
              </a:rPr>
              <a:t>, sein </a:t>
            </a:r>
            <a:r>
              <a:rPr lang="fr-FR" b="1" dirty="0" err="1">
                <a:solidFill>
                  <a:srgbClr val="FF0000"/>
                </a:solidFill>
              </a:rPr>
              <a:t>Honorar</a:t>
            </a:r>
            <a:r>
              <a:rPr lang="fr-FR" b="1" dirty="0">
                <a:solidFill>
                  <a:srgbClr val="FF0000"/>
                </a:solidFill>
              </a:rPr>
              <a:t> und </a:t>
            </a:r>
            <a:r>
              <a:rPr lang="fr-FR" b="1" dirty="0" err="1">
                <a:solidFill>
                  <a:srgbClr val="FF0000"/>
                </a:solidFill>
              </a:rPr>
              <a:t>akzeptiere</a:t>
            </a:r>
            <a:r>
              <a:rPr lang="fr-FR" b="1" dirty="0">
                <a:solidFill>
                  <a:srgbClr val="FF0000"/>
                </a:solidFill>
              </a:rPr>
              <a:t> </a:t>
            </a:r>
            <a:r>
              <a:rPr lang="fr-FR" b="1" dirty="0" err="1">
                <a:solidFill>
                  <a:srgbClr val="FF0000"/>
                </a:solidFill>
              </a:rPr>
              <a:t>Frust</a:t>
            </a:r>
            <a:r>
              <a:rPr lang="fr-FR" b="1" dirty="0">
                <a:solidFill>
                  <a:srgbClr val="FF0000"/>
                </a:solidFill>
              </a:rPr>
              <a:t> mit dem (</a:t>
            </a:r>
            <a:r>
              <a:rPr lang="fr-FR" b="1" dirty="0" err="1">
                <a:solidFill>
                  <a:srgbClr val="FF0000"/>
                </a:solidFill>
              </a:rPr>
              <a:t>fehlenden</a:t>
            </a:r>
            <a:r>
              <a:rPr lang="fr-FR" b="1" dirty="0">
                <a:solidFill>
                  <a:srgbClr val="FF0000"/>
                </a:solidFill>
              </a:rPr>
              <a:t>) </a:t>
            </a:r>
            <a:r>
              <a:rPr lang="fr-FR" b="1" dirty="0" err="1">
                <a:solidFill>
                  <a:srgbClr val="FF0000"/>
                </a:solidFill>
              </a:rPr>
              <a:t>Kostenersatz</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2035277"/>
            <a:ext cx="10515600" cy="4141686"/>
          </a:xfrm>
        </p:spPr>
        <p:txBody>
          <a:bodyPr>
            <a:normAutofit fontScale="92500" lnSpcReduction="10000"/>
          </a:bodyPr>
          <a:lstStyle/>
          <a:p>
            <a:endParaRPr lang="fr-FR" dirty="0"/>
          </a:p>
          <a:p>
            <a:pPr marL="0" indent="0">
              <a:buNone/>
            </a:pPr>
            <a:r>
              <a:rPr lang="fr-FR" b="1" u="sng" dirty="0" err="1"/>
              <a:t>Kostenersatz</a:t>
            </a:r>
            <a:r>
              <a:rPr lang="fr-FR" b="1" u="sng" dirty="0"/>
              <a:t> (</a:t>
            </a:r>
            <a:r>
              <a:rPr lang="fr-FR" b="1" u="sng" dirty="0" err="1"/>
              <a:t>Anwaltshonorar</a:t>
            </a:r>
            <a:r>
              <a:rPr lang="fr-FR" b="1" u="sng" dirty="0"/>
              <a:t> und </a:t>
            </a:r>
            <a:r>
              <a:rPr lang="fr-FR" b="1" u="sng" dirty="0" err="1"/>
              <a:t>Gerichtskosten</a:t>
            </a:r>
            <a:r>
              <a:rPr lang="fr-FR" b="1" u="sng" dirty="0"/>
              <a:t>) </a:t>
            </a:r>
          </a:p>
          <a:p>
            <a:pPr marL="0" indent="0">
              <a:buNone/>
            </a:pPr>
            <a:endParaRPr lang="fr-FR" dirty="0"/>
          </a:p>
          <a:p>
            <a:pPr marL="0" indent="0">
              <a:buNone/>
            </a:pPr>
            <a:r>
              <a:rPr lang="fr-FR" b="1" dirty="0" err="1"/>
              <a:t>Gerichtskosten</a:t>
            </a:r>
            <a:r>
              <a:rPr lang="fr-FR" b="1" dirty="0"/>
              <a:t> (</a:t>
            </a:r>
            <a:r>
              <a:rPr lang="fr-FR" b="1" dirty="0" err="1"/>
              <a:t>Festlegung</a:t>
            </a:r>
            <a:r>
              <a:rPr lang="fr-FR" b="1" dirty="0"/>
              <a:t>)</a:t>
            </a:r>
          </a:p>
          <a:p>
            <a:r>
              <a:rPr lang="fr-FR" dirty="0" err="1"/>
              <a:t>Relativ</a:t>
            </a:r>
            <a:r>
              <a:rPr lang="fr-FR" dirty="0"/>
              <a:t> </a:t>
            </a:r>
            <a:r>
              <a:rPr lang="fr-FR" dirty="0" err="1"/>
              <a:t>gering</a:t>
            </a:r>
            <a:r>
              <a:rPr lang="fr-FR" dirty="0"/>
              <a:t>/</a:t>
            </a:r>
            <a:r>
              <a:rPr lang="fr-FR" dirty="0" err="1"/>
              <a:t>nicht</a:t>
            </a:r>
            <a:r>
              <a:rPr lang="fr-FR" dirty="0"/>
              <a:t> relevant </a:t>
            </a:r>
            <a:r>
              <a:rPr lang="fr-FR" dirty="0" err="1"/>
              <a:t>für</a:t>
            </a:r>
            <a:r>
              <a:rPr lang="fr-FR" dirty="0"/>
              <a:t> </a:t>
            </a:r>
            <a:r>
              <a:rPr lang="fr-FR" dirty="0" err="1"/>
              <a:t>Entscheidung</a:t>
            </a:r>
            <a:r>
              <a:rPr lang="fr-FR" dirty="0"/>
              <a:t> </a:t>
            </a:r>
            <a:r>
              <a:rPr lang="fr-FR" dirty="0" err="1"/>
              <a:t>Verfahrenseinbringung</a:t>
            </a:r>
            <a:r>
              <a:rPr lang="fr-FR" dirty="0"/>
              <a:t> </a:t>
            </a:r>
            <a:r>
              <a:rPr lang="fr-FR" dirty="0" err="1"/>
              <a:t>oder</a:t>
            </a:r>
            <a:r>
              <a:rPr lang="fr-FR" dirty="0"/>
              <a:t> </a:t>
            </a:r>
            <a:r>
              <a:rPr lang="fr-FR" dirty="0" err="1"/>
              <a:t>Verzicht</a:t>
            </a:r>
            <a:endParaRPr lang="fr-FR" dirty="0"/>
          </a:p>
          <a:p>
            <a:r>
              <a:rPr lang="fr-FR" dirty="0" err="1"/>
              <a:t>blosse</a:t>
            </a:r>
            <a:r>
              <a:rPr lang="fr-FR" dirty="0"/>
              <a:t> </a:t>
            </a:r>
            <a:r>
              <a:rPr lang="fr-FR" dirty="0" err="1"/>
              <a:t>Stempelgebühren</a:t>
            </a:r>
            <a:r>
              <a:rPr lang="fr-FR" dirty="0"/>
              <a:t>/</a:t>
            </a:r>
            <a:r>
              <a:rPr lang="fr-FR" dirty="0" err="1"/>
              <a:t>Einbringungsgebühren</a:t>
            </a:r>
            <a:r>
              <a:rPr lang="fr-FR" dirty="0"/>
              <a:t>/</a:t>
            </a:r>
            <a:r>
              <a:rPr lang="fr-FR" dirty="0" err="1"/>
              <a:t>Plädoyergebühren</a:t>
            </a:r>
            <a:r>
              <a:rPr lang="fr-FR" dirty="0"/>
              <a:t> (</a:t>
            </a:r>
            <a:r>
              <a:rPr lang="fr-FR" dirty="0" err="1"/>
              <a:t>siehe</a:t>
            </a:r>
            <a:r>
              <a:rPr lang="fr-FR" dirty="0"/>
              <a:t> Liste in Artikel 696 </a:t>
            </a:r>
            <a:r>
              <a:rPr lang="fr-FR" dirty="0" err="1"/>
              <a:t>frz</a:t>
            </a:r>
            <a:r>
              <a:rPr lang="fr-FR" dirty="0"/>
              <a:t> ZPO)</a:t>
            </a:r>
          </a:p>
          <a:p>
            <a:r>
              <a:rPr lang="fr-FR" dirty="0" err="1"/>
              <a:t>Übersetzungskosten</a:t>
            </a:r>
            <a:r>
              <a:rPr lang="fr-FR" dirty="0"/>
              <a:t> und </a:t>
            </a:r>
            <a:r>
              <a:rPr lang="fr-FR" dirty="0" err="1"/>
              <a:t>Kosten</a:t>
            </a:r>
            <a:r>
              <a:rPr lang="fr-FR" dirty="0"/>
              <a:t> </a:t>
            </a:r>
            <a:r>
              <a:rPr lang="fr-FR" dirty="0" err="1"/>
              <a:t>für</a:t>
            </a:r>
            <a:r>
              <a:rPr lang="fr-FR" dirty="0"/>
              <a:t> </a:t>
            </a:r>
            <a:r>
              <a:rPr lang="fr-FR" dirty="0" err="1"/>
              <a:t>gerichtlichen</a:t>
            </a:r>
            <a:r>
              <a:rPr lang="fr-FR" dirty="0"/>
              <a:t> </a:t>
            </a:r>
            <a:r>
              <a:rPr lang="fr-FR" dirty="0" err="1"/>
              <a:t>Sachverständigen</a:t>
            </a:r>
            <a:r>
              <a:rPr lang="fr-FR" dirty="0"/>
              <a:t> </a:t>
            </a:r>
            <a:r>
              <a:rPr lang="fr-FR" dirty="0" err="1"/>
              <a:t>sind</a:t>
            </a:r>
            <a:r>
              <a:rPr lang="fr-FR" dirty="0"/>
              <a:t> </a:t>
            </a:r>
            <a:r>
              <a:rPr lang="fr-FR" dirty="0" err="1"/>
              <a:t>Gerichtskosten</a:t>
            </a:r>
            <a:r>
              <a:rPr lang="fr-FR" dirty="0"/>
              <a:t> (aber </a:t>
            </a:r>
            <a:r>
              <a:rPr lang="fr-FR" dirty="0" err="1"/>
              <a:t>vermehrt</a:t>
            </a:r>
            <a:r>
              <a:rPr lang="fr-FR" dirty="0"/>
              <a:t> online) </a:t>
            </a:r>
          </a:p>
        </p:txBody>
      </p:sp>
    </p:spTree>
    <p:extLst>
      <p:ext uri="{BB962C8B-B14F-4D97-AF65-F5344CB8AC3E}">
        <p14:creationId xmlns:p14="http://schemas.microsoft.com/office/powerpoint/2010/main" val="31996368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522669"/>
          </a:xfrm>
        </p:spPr>
        <p:txBody>
          <a:bodyPr>
            <a:normAutofit fontScale="90000"/>
          </a:bodyPr>
          <a:lstStyle/>
          <a:p>
            <a:r>
              <a:rPr lang="fr-FR" b="1" dirty="0">
                <a:solidFill>
                  <a:schemeClr val="accent4">
                    <a:lumMod val="75000"/>
                  </a:schemeClr>
                </a:solidFill>
              </a:rPr>
              <a:t>Tipp 10: </a:t>
            </a:r>
            <a:r>
              <a:rPr lang="fr-FR" b="1" dirty="0">
                <a:solidFill>
                  <a:srgbClr val="FF0000"/>
                </a:solidFill>
              </a:rPr>
              <a:t>Kenne den </a:t>
            </a:r>
            <a:r>
              <a:rPr lang="fr-FR" b="1" dirty="0" err="1">
                <a:solidFill>
                  <a:srgbClr val="FF0000"/>
                </a:solidFill>
              </a:rPr>
              <a:t>frz</a:t>
            </a:r>
            <a:r>
              <a:rPr lang="fr-FR" b="1" dirty="0">
                <a:solidFill>
                  <a:srgbClr val="FF0000"/>
                </a:solidFill>
              </a:rPr>
              <a:t>. </a:t>
            </a:r>
            <a:r>
              <a:rPr lang="fr-FR" b="1" dirty="0" err="1">
                <a:solidFill>
                  <a:srgbClr val="FF0000"/>
                </a:solidFill>
              </a:rPr>
              <a:t>Anwalt</a:t>
            </a:r>
            <a:r>
              <a:rPr lang="fr-FR" b="1" dirty="0">
                <a:solidFill>
                  <a:srgbClr val="FF0000"/>
                </a:solidFill>
              </a:rPr>
              <a:t>, sein </a:t>
            </a:r>
            <a:r>
              <a:rPr lang="fr-FR" b="1" dirty="0" err="1">
                <a:solidFill>
                  <a:srgbClr val="FF0000"/>
                </a:solidFill>
              </a:rPr>
              <a:t>Honorar</a:t>
            </a:r>
            <a:r>
              <a:rPr lang="fr-FR" b="1" dirty="0">
                <a:solidFill>
                  <a:srgbClr val="FF0000"/>
                </a:solidFill>
              </a:rPr>
              <a:t> und </a:t>
            </a:r>
            <a:r>
              <a:rPr lang="fr-FR" b="1" dirty="0" err="1">
                <a:solidFill>
                  <a:srgbClr val="FF0000"/>
                </a:solidFill>
              </a:rPr>
              <a:t>akzeptiere</a:t>
            </a:r>
            <a:r>
              <a:rPr lang="fr-FR" b="1" dirty="0">
                <a:solidFill>
                  <a:srgbClr val="FF0000"/>
                </a:solidFill>
              </a:rPr>
              <a:t> </a:t>
            </a:r>
            <a:r>
              <a:rPr lang="fr-FR" b="1" dirty="0" err="1">
                <a:solidFill>
                  <a:srgbClr val="FF0000"/>
                </a:solidFill>
              </a:rPr>
              <a:t>Frust</a:t>
            </a:r>
            <a:r>
              <a:rPr lang="fr-FR" b="1" dirty="0">
                <a:solidFill>
                  <a:srgbClr val="FF0000"/>
                </a:solidFill>
              </a:rPr>
              <a:t> mit dem (</a:t>
            </a:r>
            <a:r>
              <a:rPr lang="fr-FR" b="1" dirty="0" err="1">
                <a:solidFill>
                  <a:srgbClr val="FF0000"/>
                </a:solidFill>
              </a:rPr>
              <a:t>fehlenden</a:t>
            </a:r>
            <a:r>
              <a:rPr lang="fr-FR" b="1" dirty="0">
                <a:solidFill>
                  <a:srgbClr val="FF0000"/>
                </a:solidFill>
              </a:rPr>
              <a:t>) </a:t>
            </a:r>
            <a:r>
              <a:rPr lang="fr-FR" b="1" dirty="0" err="1">
                <a:solidFill>
                  <a:srgbClr val="FF0000"/>
                </a:solidFill>
              </a:rPr>
              <a:t>Kostenersatz</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2035277"/>
            <a:ext cx="10515600" cy="4141686"/>
          </a:xfrm>
        </p:spPr>
        <p:txBody>
          <a:bodyPr>
            <a:normAutofit/>
          </a:bodyPr>
          <a:lstStyle/>
          <a:p>
            <a:endParaRPr lang="fr-FR" dirty="0"/>
          </a:p>
          <a:p>
            <a:pPr marL="0" indent="0">
              <a:buNone/>
            </a:pPr>
            <a:r>
              <a:rPr lang="fr-FR" b="1" dirty="0" err="1"/>
              <a:t>Gerichtskosten</a:t>
            </a:r>
            <a:r>
              <a:rPr lang="fr-FR" b="1" dirty="0"/>
              <a:t> (</a:t>
            </a:r>
            <a:r>
              <a:rPr lang="fr-FR" b="1" dirty="0" err="1"/>
              <a:t>Erstattung</a:t>
            </a:r>
            <a:r>
              <a:rPr lang="fr-FR" b="1" dirty="0"/>
              <a:t>)</a:t>
            </a:r>
          </a:p>
          <a:p>
            <a:pPr>
              <a:buFontTx/>
              <a:buChar char="-"/>
            </a:pPr>
            <a:r>
              <a:rPr lang="fr-FR" dirty="0" err="1"/>
              <a:t>Voll</a:t>
            </a:r>
            <a:r>
              <a:rPr lang="fr-FR" dirty="0"/>
              <a:t> </a:t>
            </a:r>
            <a:r>
              <a:rPr lang="fr-FR" dirty="0" err="1"/>
              <a:t>erstattungsfähig</a:t>
            </a:r>
            <a:endParaRPr lang="fr-FR" dirty="0"/>
          </a:p>
          <a:p>
            <a:pPr>
              <a:buFontTx/>
              <a:buChar char="-"/>
            </a:pPr>
            <a:r>
              <a:rPr lang="fr-FR" dirty="0" err="1"/>
              <a:t>Kein</a:t>
            </a:r>
            <a:r>
              <a:rPr lang="fr-FR" dirty="0"/>
              <a:t> </a:t>
            </a:r>
            <a:r>
              <a:rPr lang="fr-FR" dirty="0" err="1"/>
              <a:t>richterliches</a:t>
            </a:r>
            <a:r>
              <a:rPr lang="fr-FR" dirty="0"/>
              <a:t> </a:t>
            </a:r>
            <a:r>
              <a:rPr lang="fr-FR" dirty="0" err="1"/>
              <a:t>Mä</a:t>
            </a:r>
            <a:r>
              <a:rPr lang="el-GR" dirty="0"/>
              <a:t>β</a:t>
            </a:r>
            <a:r>
              <a:rPr lang="fr-FR" dirty="0" err="1"/>
              <a:t>igungsrecht</a:t>
            </a:r>
            <a:r>
              <a:rPr lang="fr-FR" dirty="0"/>
              <a:t> der </a:t>
            </a:r>
            <a:r>
              <a:rPr lang="fr-FR" dirty="0" err="1"/>
              <a:t>Kosten</a:t>
            </a:r>
            <a:r>
              <a:rPr lang="fr-FR" dirty="0"/>
              <a:t> </a:t>
            </a:r>
            <a:r>
              <a:rPr lang="fr-FR" dirty="0" err="1"/>
              <a:t>selbst</a:t>
            </a:r>
            <a:endParaRPr lang="fr-FR" dirty="0"/>
          </a:p>
          <a:p>
            <a:pPr>
              <a:buFontTx/>
              <a:buChar char="-"/>
            </a:pPr>
            <a:r>
              <a:rPr lang="fr-FR" dirty="0"/>
              <a:t>Regel der </a:t>
            </a:r>
            <a:r>
              <a:rPr lang="fr-FR" dirty="0" err="1"/>
              <a:t>Übernahme</a:t>
            </a:r>
            <a:r>
              <a:rPr lang="fr-FR" dirty="0"/>
              <a:t> - </a:t>
            </a:r>
            <a:r>
              <a:rPr lang="fr-FR" dirty="0">
                <a:hlinkClick r:id="rId2"/>
              </a:rPr>
              <a:t>696 </a:t>
            </a:r>
            <a:r>
              <a:rPr lang="fr-FR" dirty="0" err="1">
                <a:hlinkClick r:id="rId2"/>
              </a:rPr>
              <a:t>frz</a:t>
            </a:r>
            <a:r>
              <a:rPr lang="fr-FR" dirty="0">
                <a:hlinkClick r:id="rId2"/>
              </a:rPr>
              <a:t> ZPO</a:t>
            </a:r>
            <a:r>
              <a:rPr lang="fr-FR" dirty="0"/>
              <a:t>:</a:t>
            </a:r>
          </a:p>
          <a:p>
            <a:pPr marL="0" indent="0">
              <a:buNone/>
            </a:pPr>
            <a:r>
              <a:rPr lang="fr-FR" dirty="0"/>
              <a:t>	« </a:t>
            </a:r>
            <a:r>
              <a:rPr lang="de-DE" i="1" dirty="0"/>
              <a:t>Die unterlegene Partei trägt die Kosten, es sei denn, der Richter 	legt in einer begründeten Entscheidung die Kosten ganz oder 	teilweise einer anderen Partei auf</a:t>
            </a:r>
            <a:r>
              <a:rPr lang="de-DE" dirty="0"/>
              <a:t>“.</a:t>
            </a:r>
            <a:endParaRPr lang="fr-FR" dirty="0"/>
          </a:p>
        </p:txBody>
      </p:sp>
    </p:spTree>
    <p:extLst>
      <p:ext uri="{BB962C8B-B14F-4D97-AF65-F5344CB8AC3E}">
        <p14:creationId xmlns:p14="http://schemas.microsoft.com/office/powerpoint/2010/main" val="38061916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522669"/>
          </a:xfrm>
        </p:spPr>
        <p:txBody>
          <a:bodyPr>
            <a:normAutofit fontScale="90000"/>
          </a:bodyPr>
          <a:lstStyle/>
          <a:p>
            <a:r>
              <a:rPr lang="fr-FR" b="1" dirty="0">
                <a:solidFill>
                  <a:schemeClr val="accent4">
                    <a:lumMod val="75000"/>
                  </a:schemeClr>
                </a:solidFill>
              </a:rPr>
              <a:t>Tipp 10: </a:t>
            </a:r>
            <a:r>
              <a:rPr lang="fr-FR" b="1" dirty="0">
                <a:solidFill>
                  <a:srgbClr val="FF0000"/>
                </a:solidFill>
              </a:rPr>
              <a:t>Kenne den </a:t>
            </a:r>
            <a:r>
              <a:rPr lang="fr-FR" b="1" dirty="0" err="1">
                <a:solidFill>
                  <a:srgbClr val="FF0000"/>
                </a:solidFill>
              </a:rPr>
              <a:t>frz</a:t>
            </a:r>
            <a:r>
              <a:rPr lang="fr-FR" b="1" dirty="0">
                <a:solidFill>
                  <a:srgbClr val="FF0000"/>
                </a:solidFill>
              </a:rPr>
              <a:t>. </a:t>
            </a:r>
            <a:r>
              <a:rPr lang="fr-FR" b="1" dirty="0" err="1">
                <a:solidFill>
                  <a:srgbClr val="FF0000"/>
                </a:solidFill>
              </a:rPr>
              <a:t>Anwalt</a:t>
            </a:r>
            <a:r>
              <a:rPr lang="fr-FR" b="1" dirty="0">
                <a:solidFill>
                  <a:srgbClr val="FF0000"/>
                </a:solidFill>
              </a:rPr>
              <a:t>, sein </a:t>
            </a:r>
            <a:r>
              <a:rPr lang="fr-FR" b="1" dirty="0" err="1">
                <a:solidFill>
                  <a:srgbClr val="FF0000"/>
                </a:solidFill>
              </a:rPr>
              <a:t>Honorar</a:t>
            </a:r>
            <a:r>
              <a:rPr lang="fr-FR" b="1" dirty="0">
                <a:solidFill>
                  <a:srgbClr val="FF0000"/>
                </a:solidFill>
              </a:rPr>
              <a:t> und </a:t>
            </a:r>
            <a:r>
              <a:rPr lang="fr-FR" b="1" dirty="0" err="1">
                <a:solidFill>
                  <a:srgbClr val="FF0000"/>
                </a:solidFill>
              </a:rPr>
              <a:t>akzeptiere</a:t>
            </a:r>
            <a:r>
              <a:rPr lang="fr-FR" b="1" dirty="0">
                <a:solidFill>
                  <a:srgbClr val="FF0000"/>
                </a:solidFill>
              </a:rPr>
              <a:t> </a:t>
            </a:r>
            <a:r>
              <a:rPr lang="fr-FR" b="1" dirty="0" err="1">
                <a:solidFill>
                  <a:srgbClr val="FF0000"/>
                </a:solidFill>
              </a:rPr>
              <a:t>Frust</a:t>
            </a:r>
            <a:r>
              <a:rPr lang="fr-FR" b="1" dirty="0">
                <a:solidFill>
                  <a:srgbClr val="FF0000"/>
                </a:solidFill>
              </a:rPr>
              <a:t> mit dem (</a:t>
            </a:r>
            <a:r>
              <a:rPr lang="fr-FR" b="1" dirty="0" err="1">
                <a:solidFill>
                  <a:srgbClr val="FF0000"/>
                </a:solidFill>
              </a:rPr>
              <a:t>fehlenden</a:t>
            </a:r>
            <a:r>
              <a:rPr lang="fr-FR" b="1" dirty="0">
                <a:solidFill>
                  <a:srgbClr val="FF0000"/>
                </a:solidFill>
              </a:rPr>
              <a:t>) </a:t>
            </a:r>
            <a:r>
              <a:rPr lang="fr-FR" b="1" dirty="0" err="1">
                <a:solidFill>
                  <a:srgbClr val="FF0000"/>
                </a:solidFill>
              </a:rPr>
              <a:t>Kostenersatz</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noRot="1" noMove="1" noResize="1" noEditPoints="1" noAdjustHandles="1" noChangeArrowheads="1" noChangeShapeType="1"/>
          </p:cNvSpPr>
          <p:nvPr>
            <p:ph idx="1"/>
          </p:nvPr>
        </p:nvSpPr>
        <p:spPr>
          <a:xfrm>
            <a:off x="838200" y="2035277"/>
            <a:ext cx="10515600" cy="4141686"/>
          </a:xfrm>
        </p:spPr>
        <p:txBody>
          <a:bodyPr>
            <a:normAutofit fontScale="85000" lnSpcReduction="20000"/>
          </a:bodyPr>
          <a:lstStyle/>
          <a:p>
            <a:endParaRPr lang="fr-FR" dirty="0"/>
          </a:p>
          <a:p>
            <a:pPr marL="0" indent="0">
              <a:buNone/>
            </a:pPr>
            <a:r>
              <a:rPr lang="fr-FR" b="1" dirty="0" err="1"/>
              <a:t>Anwaltshonorar</a:t>
            </a:r>
            <a:r>
              <a:rPr lang="fr-FR" b="1" dirty="0"/>
              <a:t> (</a:t>
            </a:r>
            <a:r>
              <a:rPr lang="fr-FR" b="1" dirty="0">
                <a:hlinkClick r:id="rId2"/>
              </a:rPr>
              <a:t>Artikel 700 </a:t>
            </a:r>
            <a:r>
              <a:rPr lang="fr-FR" b="1" dirty="0" err="1">
                <a:hlinkClick r:id="rId2"/>
              </a:rPr>
              <a:t>frz</a:t>
            </a:r>
            <a:r>
              <a:rPr lang="fr-FR" b="1" dirty="0">
                <a:hlinkClick r:id="rId2"/>
              </a:rPr>
              <a:t> ZPO</a:t>
            </a:r>
            <a:r>
              <a:rPr lang="fr-FR" b="1" dirty="0"/>
              <a:t>) </a:t>
            </a:r>
          </a:p>
          <a:p>
            <a:pPr marL="0" indent="0">
              <a:buNone/>
            </a:pPr>
            <a:endParaRPr lang="fr-FR" dirty="0"/>
          </a:p>
          <a:p>
            <a:pPr marL="0" indent="0">
              <a:buNone/>
            </a:pPr>
            <a:r>
              <a:rPr lang="de-DE" dirty="0"/>
              <a:t>Der Richter verurteilt die Partei die den Prozess verliert, zur Zahlung eines von ihm festgelegten Betrags für das entstandene Anwaltshonorar.</a:t>
            </a:r>
          </a:p>
          <a:p>
            <a:pPr marL="0" indent="0">
              <a:buNone/>
            </a:pPr>
            <a:endParaRPr lang="de-DE" dirty="0"/>
          </a:p>
          <a:p>
            <a:pPr marL="0" indent="0">
              <a:buNone/>
            </a:pPr>
            <a:r>
              <a:rPr lang="de-DE" dirty="0"/>
              <a:t>„</a:t>
            </a:r>
            <a:r>
              <a:rPr lang="de-DE" i="1" dirty="0"/>
              <a:t>In allen Fällen berücksichtigt der Richter die </a:t>
            </a:r>
            <a:r>
              <a:rPr lang="de-DE" b="1" i="1" dirty="0"/>
              <a:t>Billigkeit oder die wirtschaftliche Lage der verurteilten Partei.</a:t>
            </a:r>
            <a:r>
              <a:rPr lang="de-DE" i="1" dirty="0"/>
              <a:t> Er kann auch von Amts wegen aus Gründen, die sich aus denselben Erwägungen ergeben, feststellen, dass es keinen Anlass für diese Verurteilung gibt.</a:t>
            </a:r>
          </a:p>
          <a:p>
            <a:pPr marL="0" indent="0">
              <a:buNone/>
            </a:pPr>
            <a:endParaRPr lang="de-DE" i="1" dirty="0"/>
          </a:p>
          <a:p>
            <a:pPr marL="0" indent="0">
              <a:buNone/>
            </a:pPr>
            <a:r>
              <a:rPr lang="de-DE" i="1" u="sng" dirty="0"/>
              <a:t>Die Parteien können </a:t>
            </a:r>
            <a:r>
              <a:rPr lang="de-DE" b="1" i="1" u="sng" dirty="0"/>
              <a:t>Belege</a:t>
            </a:r>
            <a:r>
              <a:rPr lang="de-DE" i="1" u="sng" dirty="0"/>
              <a:t> für die von ihnen geforderten Beträge vorlegen“ </a:t>
            </a:r>
            <a:endParaRPr lang="fr-FR" i="1" u="sng" dirty="0"/>
          </a:p>
          <a:p>
            <a:pPr marL="0" indent="0">
              <a:buNone/>
            </a:pPr>
            <a:endParaRPr lang="fr-FR" b="1" dirty="0"/>
          </a:p>
        </p:txBody>
      </p:sp>
    </p:spTree>
    <p:extLst>
      <p:ext uri="{BB962C8B-B14F-4D97-AF65-F5344CB8AC3E}">
        <p14:creationId xmlns:p14="http://schemas.microsoft.com/office/powerpoint/2010/main" val="7753734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522669"/>
          </a:xfrm>
        </p:spPr>
        <p:txBody>
          <a:bodyPr>
            <a:normAutofit fontScale="90000"/>
          </a:bodyPr>
          <a:lstStyle/>
          <a:p>
            <a:r>
              <a:rPr lang="fr-FR" b="1" dirty="0">
                <a:solidFill>
                  <a:schemeClr val="accent4">
                    <a:lumMod val="75000"/>
                  </a:schemeClr>
                </a:solidFill>
              </a:rPr>
              <a:t>Tipp 10: </a:t>
            </a:r>
            <a:r>
              <a:rPr lang="fr-FR" b="1" dirty="0">
                <a:solidFill>
                  <a:srgbClr val="FF0000"/>
                </a:solidFill>
              </a:rPr>
              <a:t>Kenne den </a:t>
            </a:r>
            <a:r>
              <a:rPr lang="fr-FR" b="1" dirty="0" err="1">
                <a:solidFill>
                  <a:srgbClr val="FF0000"/>
                </a:solidFill>
              </a:rPr>
              <a:t>frz</a:t>
            </a:r>
            <a:r>
              <a:rPr lang="fr-FR" b="1" dirty="0">
                <a:solidFill>
                  <a:srgbClr val="FF0000"/>
                </a:solidFill>
              </a:rPr>
              <a:t>. </a:t>
            </a:r>
            <a:r>
              <a:rPr lang="fr-FR" b="1" dirty="0" err="1">
                <a:solidFill>
                  <a:srgbClr val="FF0000"/>
                </a:solidFill>
              </a:rPr>
              <a:t>Anwalt</a:t>
            </a:r>
            <a:r>
              <a:rPr lang="fr-FR" b="1" dirty="0">
                <a:solidFill>
                  <a:srgbClr val="FF0000"/>
                </a:solidFill>
              </a:rPr>
              <a:t>, sein </a:t>
            </a:r>
            <a:r>
              <a:rPr lang="fr-FR" b="1" dirty="0" err="1">
                <a:solidFill>
                  <a:srgbClr val="FF0000"/>
                </a:solidFill>
              </a:rPr>
              <a:t>Honorar</a:t>
            </a:r>
            <a:r>
              <a:rPr lang="fr-FR" b="1" dirty="0">
                <a:solidFill>
                  <a:srgbClr val="FF0000"/>
                </a:solidFill>
              </a:rPr>
              <a:t> und </a:t>
            </a:r>
            <a:r>
              <a:rPr lang="fr-FR" b="1" dirty="0" err="1">
                <a:solidFill>
                  <a:srgbClr val="FF0000"/>
                </a:solidFill>
              </a:rPr>
              <a:t>akzeptiere</a:t>
            </a:r>
            <a:r>
              <a:rPr lang="fr-FR" b="1" dirty="0">
                <a:solidFill>
                  <a:srgbClr val="FF0000"/>
                </a:solidFill>
              </a:rPr>
              <a:t> </a:t>
            </a:r>
            <a:r>
              <a:rPr lang="fr-FR" b="1" dirty="0" err="1">
                <a:solidFill>
                  <a:srgbClr val="FF0000"/>
                </a:solidFill>
              </a:rPr>
              <a:t>Frust</a:t>
            </a:r>
            <a:r>
              <a:rPr lang="fr-FR" b="1" dirty="0">
                <a:solidFill>
                  <a:srgbClr val="FF0000"/>
                </a:solidFill>
              </a:rPr>
              <a:t> mit dem (</a:t>
            </a:r>
            <a:r>
              <a:rPr lang="fr-FR" b="1" dirty="0" err="1">
                <a:solidFill>
                  <a:srgbClr val="FF0000"/>
                </a:solidFill>
              </a:rPr>
              <a:t>fehlenden</a:t>
            </a:r>
            <a:r>
              <a:rPr lang="fr-FR" b="1" dirty="0">
                <a:solidFill>
                  <a:srgbClr val="FF0000"/>
                </a:solidFill>
              </a:rPr>
              <a:t>) </a:t>
            </a:r>
            <a:r>
              <a:rPr lang="fr-FR" b="1" dirty="0" err="1">
                <a:solidFill>
                  <a:srgbClr val="FF0000"/>
                </a:solidFill>
              </a:rPr>
              <a:t>Kostenersatz</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2035277"/>
            <a:ext cx="10515600" cy="4141686"/>
          </a:xfrm>
        </p:spPr>
        <p:txBody>
          <a:bodyPr>
            <a:normAutofit/>
          </a:bodyPr>
          <a:lstStyle/>
          <a:p>
            <a:endParaRPr lang="fr-FR" dirty="0"/>
          </a:p>
          <a:p>
            <a:pPr marL="0" indent="0">
              <a:buNone/>
            </a:pPr>
            <a:r>
              <a:rPr lang="fr-FR" b="1" dirty="0" err="1"/>
              <a:t>Anwaltshonorar</a:t>
            </a:r>
            <a:r>
              <a:rPr lang="fr-FR" b="1" dirty="0"/>
              <a:t> </a:t>
            </a:r>
          </a:p>
          <a:p>
            <a:pPr marL="0" indent="0">
              <a:buNone/>
            </a:pPr>
            <a:r>
              <a:rPr lang="fr-FR" b="1" dirty="0"/>
              <a:t>-  </a:t>
            </a:r>
            <a:r>
              <a:rPr lang="fr-FR" dirty="0" err="1"/>
              <a:t>Nicht</a:t>
            </a:r>
            <a:r>
              <a:rPr lang="fr-FR" dirty="0"/>
              <a:t> </a:t>
            </a:r>
            <a:r>
              <a:rPr lang="fr-FR" dirty="0" err="1"/>
              <a:t>voll</a:t>
            </a:r>
            <a:r>
              <a:rPr lang="fr-FR" dirty="0"/>
              <a:t> </a:t>
            </a:r>
            <a:r>
              <a:rPr lang="fr-FR" dirty="0" err="1"/>
              <a:t>erstattungsfähig</a:t>
            </a:r>
            <a:endParaRPr lang="fr-FR" dirty="0"/>
          </a:p>
          <a:p>
            <a:pPr>
              <a:buFontTx/>
              <a:buChar char="-"/>
            </a:pPr>
            <a:r>
              <a:rPr lang="fr-FR" dirty="0" err="1"/>
              <a:t>Zuspruch</a:t>
            </a:r>
            <a:r>
              <a:rPr lang="fr-FR" dirty="0"/>
              <a:t> </a:t>
            </a:r>
            <a:r>
              <a:rPr lang="fr-FR" dirty="0" err="1"/>
              <a:t>nach</a:t>
            </a:r>
            <a:r>
              <a:rPr lang="fr-FR" dirty="0"/>
              <a:t> </a:t>
            </a:r>
            <a:r>
              <a:rPr lang="fr-FR" dirty="0" err="1"/>
              <a:t>richterlichem</a:t>
            </a:r>
            <a:r>
              <a:rPr lang="fr-FR" dirty="0"/>
              <a:t> </a:t>
            </a:r>
            <a:r>
              <a:rPr lang="fr-FR" dirty="0" err="1"/>
              <a:t>Ermessen</a:t>
            </a:r>
            <a:r>
              <a:rPr lang="fr-FR" dirty="0"/>
              <a:t>, </a:t>
            </a:r>
            <a:r>
              <a:rPr lang="fr-FR" dirty="0" err="1"/>
              <a:t>Betrag</a:t>
            </a:r>
            <a:r>
              <a:rPr lang="fr-FR" dirty="0"/>
              <a:t> von Richter </a:t>
            </a:r>
            <a:r>
              <a:rPr lang="fr-FR" dirty="0" err="1"/>
              <a:t>frei</a:t>
            </a:r>
            <a:r>
              <a:rPr lang="fr-FR" dirty="0"/>
              <a:t> </a:t>
            </a:r>
            <a:r>
              <a:rPr lang="fr-FR" dirty="0" err="1"/>
              <a:t>festgelegt</a:t>
            </a:r>
            <a:r>
              <a:rPr lang="fr-FR" dirty="0"/>
              <a:t>, </a:t>
            </a:r>
            <a:r>
              <a:rPr lang="fr-FR" dirty="0" err="1"/>
              <a:t>ohne</a:t>
            </a:r>
            <a:r>
              <a:rPr lang="fr-FR" dirty="0"/>
              <a:t> </a:t>
            </a:r>
            <a:r>
              <a:rPr lang="fr-FR" dirty="0" err="1"/>
              <a:t>Begründung</a:t>
            </a:r>
            <a:r>
              <a:rPr lang="fr-FR" dirty="0"/>
              <a:t> (</a:t>
            </a:r>
            <a:r>
              <a:rPr lang="fr-FR" dirty="0" err="1"/>
              <a:t>oft</a:t>
            </a:r>
            <a:r>
              <a:rPr lang="fr-FR" dirty="0"/>
              <a:t> </a:t>
            </a:r>
            <a:r>
              <a:rPr lang="fr-FR" dirty="0" err="1"/>
              <a:t>nach</a:t>
            </a:r>
            <a:r>
              <a:rPr lang="fr-FR" dirty="0"/>
              <a:t> « Pi x </a:t>
            </a:r>
            <a:r>
              <a:rPr lang="fr-FR" dirty="0" err="1"/>
              <a:t>Daumen</a:t>
            </a:r>
            <a:r>
              <a:rPr lang="fr-FR" dirty="0"/>
              <a:t> »)</a:t>
            </a:r>
          </a:p>
          <a:p>
            <a:pPr>
              <a:buFontTx/>
              <a:buChar char="-"/>
            </a:pPr>
            <a:r>
              <a:rPr lang="fr-FR" dirty="0" err="1"/>
              <a:t>Kritik</a:t>
            </a:r>
            <a:r>
              <a:rPr lang="fr-FR" dirty="0"/>
              <a:t> an </a:t>
            </a:r>
            <a:r>
              <a:rPr lang="fr-FR" dirty="0" err="1"/>
              <a:t>pauschaler</a:t>
            </a:r>
            <a:r>
              <a:rPr lang="fr-FR" dirty="0"/>
              <a:t> </a:t>
            </a:r>
            <a:r>
              <a:rPr lang="fr-FR" dirty="0" err="1"/>
              <a:t>Zusprechung</a:t>
            </a:r>
            <a:r>
              <a:rPr lang="fr-FR" dirty="0"/>
              <a:t> von Ersatz </a:t>
            </a:r>
            <a:r>
              <a:rPr lang="fr-FR" dirty="0" err="1"/>
              <a:t>ohne</a:t>
            </a:r>
            <a:r>
              <a:rPr lang="fr-FR" dirty="0"/>
              <a:t> </a:t>
            </a:r>
            <a:r>
              <a:rPr lang="fr-FR" dirty="0" err="1"/>
              <a:t>Bezug</a:t>
            </a:r>
            <a:r>
              <a:rPr lang="fr-FR" dirty="0"/>
              <a:t> </a:t>
            </a:r>
            <a:r>
              <a:rPr lang="fr-FR" dirty="0" err="1"/>
              <a:t>auf</a:t>
            </a:r>
            <a:r>
              <a:rPr lang="fr-FR" dirty="0"/>
              <a:t> </a:t>
            </a:r>
            <a:r>
              <a:rPr lang="fr-FR" dirty="0" err="1"/>
              <a:t>tatsächliche</a:t>
            </a:r>
            <a:r>
              <a:rPr lang="fr-FR" dirty="0"/>
              <a:t> </a:t>
            </a:r>
            <a:r>
              <a:rPr lang="fr-FR" dirty="0" err="1"/>
              <a:t>Kosten</a:t>
            </a:r>
            <a:r>
              <a:rPr lang="fr-FR" dirty="0"/>
              <a:t> (</a:t>
            </a:r>
            <a:r>
              <a:rPr lang="fr-FR" dirty="0" err="1"/>
              <a:t>Bericht</a:t>
            </a:r>
            <a:r>
              <a:rPr lang="fr-FR" dirty="0"/>
              <a:t> « Sauvé » </a:t>
            </a:r>
            <a:r>
              <a:rPr lang="fr-FR" dirty="0" err="1"/>
              <a:t>Justiz</a:t>
            </a:r>
            <a:r>
              <a:rPr lang="fr-FR" dirty="0"/>
              <a:t> April 2022).</a:t>
            </a:r>
          </a:p>
          <a:p>
            <a:pPr>
              <a:buFontTx/>
              <a:buChar char="-"/>
            </a:pPr>
            <a:r>
              <a:rPr lang="fr-FR" dirty="0" err="1"/>
              <a:t>Nötige</a:t>
            </a:r>
            <a:r>
              <a:rPr lang="fr-FR" dirty="0"/>
              <a:t> Information/</a:t>
            </a:r>
            <a:r>
              <a:rPr lang="fr-FR" dirty="0" err="1"/>
              <a:t>Schulung</a:t>
            </a:r>
            <a:r>
              <a:rPr lang="fr-FR" dirty="0"/>
              <a:t> Richter </a:t>
            </a:r>
          </a:p>
        </p:txBody>
      </p:sp>
    </p:spTree>
    <p:extLst>
      <p:ext uri="{BB962C8B-B14F-4D97-AF65-F5344CB8AC3E}">
        <p14:creationId xmlns:p14="http://schemas.microsoft.com/office/powerpoint/2010/main" val="12362763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91694B95-9EAA-5081-D5D6-7C22C90E915D}"/>
              </a:ext>
            </a:extLst>
          </p:cNvPr>
          <p:cNvSpPr txBox="1"/>
          <p:nvPr/>
        </p:nvSpPr>
        <p:spPr>
          <a:xfrm>
            <a:off x="5161721" y="0"/>
            <a:ext cx="5930348" cy="6063198"/>
          </a:xfrm>
          <a:prstGeom prst="rect">
            <a:avLst/>
          </a:prstGeom>
          <a:noFill/>
        </p:spPr>
        <p:txBody>
          <a:bodyPr wrap="square" rtlCol="0">
            <a:spAutoFit/>
          </a:bodyPr>
          <a:lstStyle/>
          <a:p>
            <a:endParaRPr lang="fr-FR" dirty="0"/>
          </a:p>
          <a:p>
            <a:endParaRPr lang="fr-FR" dirty="0"/>
          </a:p>
          <a:p>
            <a:pPr algn="l"/>
            <a:endParaRPr lang="fr-FR" sz="3200" dirty="0"/>
          </a:p>
          <a:p>
            <a:pPr algn="l"/>
            <a:endParaRPr lang="fr-FR" sz="3200"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p:txBody>
      </p:sp>
      <p:pic>
        <p:nvPicPr>
          <p:cNvPr id="3" name="Image 2">
            <a:extLst>
              <a:ext uri="{FF2B5EF4-FFF2-40B4-BE49-F238E27FC236}">
                <a16:creationId xmlns:a16="http://schemas.microsoft.com/office/drawing/2014/main" id="{C695A630-C0BC-047C-4382-FF61130E46FA}"/>
              </a:ext>
            </a:extLst>
          </p:cNvPr>
          <p:cNvPicPr>
            <a:picLocks noChangeAspect="1"/>
          </p:cNvPicPr>
          <p:nvPr/>
        </p:nvPicPr>
        <p:blipFill>
          <a:blip r:embed="rId2"/>
          <a:stretch>
            <a:fillRect/>
          </a:stretch>
        </p:blipFill>
        <p:spPr>
          <a:xfrm>
            <a:off x="2967037" y="2174240"/>
            <a:ext cx="6502083" cy="2493010"/>
          </a:xfrm>
          <a:prstGeom prst="rect">
            <a:avLst/>
          </a:prstGeom>
        </p:spPr>
      </p:pic>
    </p:spTree>
    <p:extLst>
      <p:ext uri="{BB962C8B-B14F-4D97-AF65-F5344CB8AC3E}">
        <p14:creationId xmlns:p14="http://schemas.microsoft.com/office/powerpoint/2010/main" val="2220959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lstStyle/>
          <a:p>
            <a:r>
              <a:rPr lang="fr-FR" b="1" dirty="0">
                <a:solidFill>
                  <a:schemeClr val="accent4">
                    <a:lumMod val="75000"/>
                  </a:schemeClr>
                </a:solidFill>
              </a:rPr>
              <a:t>Tipp 1: </a:t>
            </a:r>
            <a:r>
              <a:rPr lang="fr-FR" b="1" dirty="0" err="1">
                <a:solidFill>
                  <a:srgbClr val="FF0000"/>
                </a:solidFill>
              </a:rPr>
              <a:t>Zähle</a:t>
            </a:r>
            <a:r>
              <a:rPr lang="fr-FR" b="1" dirty="0">
                <a:solidFill>
                  <a:srgbClr val="FF0000"/>
                </a:solidFill>
              </a:rPr>
              <a:t> </a:t>
            </a:r>
            <a:r>
              <a:rPr lang="fr-FR" b="1" dirty="0" err="1">
                <a:solidFill>
                  <a:srgbClr val="FF0000"/>
                </a:solidFill>
              </a:rPr>
              <a:t>nicht</a:t>
            </a:r>
            <a:r>
              <a:rPr lang="fr-FR" b="1" dirty="0">
                <a:solidFill>
                  <a:srgbClr val="FF0000"/>
                </a:solidFill>
              </a:rPr>
              <a:t> </a:t>
            </a:r>
            <a:r>
              <a:rPr lang="fr-FR" b="1" dirty="0" err="1">
                <a:solidFill>
                  <a:srgbClr val="FF0000"/>
                </a:solidFill>
              </a:rPr>
              <a:t>auf</a:t>
            </a:r>
            <a:r>
              <a:rPr lang="fr-FR" b="1" dirty="0">
                <a:solidFill>
                  <a:srgbClr val="FF0000"/>
                </a:solidFill>
              </a:rPr>
              <a:t> die </a:t>
            </a:r>
            <a:r>
              <a:rPr lang="fr-FR" b="1" dirty="0" err="1">
                <a:solidFill>
                  <a:srgbClr val="FF0000"/>
                </a:solidFill>
              </a:rPr>
              <a:t>frz</a:t>
            </a:r>
            <a:r>
              <a:rPr lang="fr-FR" b="1" dirty="0">
                <a:solidFill>
                  <a:srgbClr val="FF0000"/>
                </a:solidFill>
              </a:rPr>
              <a:t>. </a:t>
            </a:r>
            <a:r>
              <a:rPr lang="fr-FR" b="1" dirty="0" err="1">
                <a:solidFill>
                  <a:srgbClr val="FF0000"/>
                </a:solidFill>
              </a:rPr>
              <a:t>Strafakte</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92500" lnSpcReduction="10000"/>
          </a:bodyPr>
          <a:lstStyle/>
          <a:p>
            <a:pPr marL="0" indent="0">
              <a:buNone/>
            </a:pPr>
            <a:endParaRPr lang="fr-FR" b="1" dirty="0"/>
          </a:p>
          <a:p>
            <a:pPr marL="0" indent="0">
              <a:buNone/>
            </a:pPr>
            <a:r>
              <a:rPr lang="fr-FR" b="1" u="sng" dirty="0"/>
              <a:t>Alternative </a:t>
            </a:r>
            <a:r>
              <a:rPr lang="fr-FR" b="1" u="sng" dirty="0" err="1"/>
              <a:t>Beweismöglichkeiten</a:t>
            </a:r>
            <a:r>
              <a:rPr lang="fr-FR" u="sng" dirty="0"/>
              <a:t> (</a:t>
            </a:r>
            <a:r>
              <a:rPr lang="fr-FR" u="sng" dirty="0" err="1"/>
              <a:t>freie</a:t>
            </a:r>
            <a:r>
              <a:rPr lang="fr-FR" u="sng" dirty="0"/>
              <a:t> </a:t>
            </a:r>
            <a:r>
              <a:rPr lang="fr-FR" u="sng" dirty="0" err="1"/>
              <a:t>Beweiswürdigung</a:t>
            </a:r>
            <a:r>
              <a:rPr lang="fr-FR" u="sng" dirty="0"/>
              <a:t>)</a:t>
            </a:r>
          </a:p>
          <a:p>
            <a:pPr marL="0" indent="0">
              <a:buNone/>
            </a:pPr>
            <a:endParaRPr lang="fr-FR" dirty="0"/>
          </a:p>
          <a:p>
            <a:r>
              <a:rPr lang="fr-FR" dirty="0" err="1"/>
              <a:t>Klimatische</a:t>
            </a:r>
            <a:r>
              <a:rPr lang="fr-FR" dirty="0"/>
              <a:t> </a:t>
            </a:r>
            <a:r>
              <a:rPr lang="fr-FR" dirty="0" err="1"/>
              <a:t>Verhältnisse</a:t>
            </a:r>
            <a:r>
              <a:rPr lang="fr-FR" dirty="0"/>
              <a:t> – </a:t>
            </a:r>
            <a:r>
              <a:rPr lang="fr-FR" dirty="0" err="1"/>
              <a:t>Meteo</a:t>
            </a:r>
            <a:r>
              <a:rPr lang="fr-FR" dirty="0"/>
              <a:t> France (ca. 65 € </a:t>
            </a:r>
            <a:r>
              <a:rPr lang="fr-FR" dirty="0" err="1"/>
              <a:t>für</a:t>
            </a:r>
            <a:r>
              <a:rPr lang="fr-FR" dirty="0"/>
              <a:t> </a:t>
            </a:r>
            <a:r>
              <a:rPr lang="fr-FR" dirty="0" err="1"/>
              <a:t>Bescheinigung</a:t>
            </a:r>
            <a:r>
              <a:rPr lang="fr-FR" dirty="0"/>
              <a:t> </a:t>
            </a:r>
            <a:r>
              <a:rPr lang="fr-FR" dirty="0" err="1"/>
              <a:t>klimatischer</a:t>
            </a:r>
            <a:r>
              <a:rPr lang="fr-FR" dirty="0"/>
              <a:t> </a:t>
            </a:r>
            <a:r>
              <a:rPr lang="fr-FR" dirty="0" err="1"/>
              <a:t>Verhältnisse</a:t>
            </a:r>
            <a:r>
              <a:rPr lang="fr-FR" dirty="0"/>
              <a:t> Tag/</a:t>
            </a:r>
            <a:r>
              <a:rPr lang="fr-FR" dirty="0" err="1"/>
              <a:t>Ort</a:t>
            </a:r>
            <a:r>
              <a:rPr lang="fr-FR" dirty="0"/>
              <a:t>), </a:t>
            </a:r>
            <a:r>
              <a:rPr lang="fr-FR" dirty="0" err="1"/>
              <a:t>Webseite</a:t>
            </a:r>
            <a:r>
              <a:rPr lang="fr-FR" dirty="0"/>
              <a:t> </a:t>
            </a:r>
            <a:r>
              <a:rPr lang="fr-FR" dirty="0" err="1"/>
              <a:t>Meteo</a:t>
            </a:r>
            <a:r>
              <a:rPr lang="fr-FR" dirty="0"/>
              <a:t> France</a:t>
            </a:r>
          </a:p>
          <a:p>
            <a:endParaRPr lang="fr-FR" dirty="0"/>
          </a:p>
          <a:p>
            <a:r>
              <a:rPr lang="fr-FR" dirty="0" err="1"/>
              <a:t>Schriftliche</a:t>
            </a:r>
            <a:r>
              <a:rPr lang="fr-FR" dirty="0"/>
              <a:t> </a:t>
            </a:r>
            <a:r>
              <a:rPr lang="fr-FR" dirty="0" err="1"/>
              <a:t>Zeugenaussagen</a:t>
            </a:r>
            <a:r>
              <a:rPr lang="fr-FR" dirty="0"/>
              <a:t> </a:t>
            </a:r>
            <a:r>
              <a:rPr lang="fr-FR" dirty="0" err="1"/>
              <a:t>Fahrer</a:t>
            </a:r>
            <a:r>
              <a:rPr lang="fr-FR" dirty="0"/>
              <a:t>/</a:t>
            </a:r>
            <a:r>
              <a:rPr lang="fr-FR" dirty="0" err="1"/>
              <a:t>Dritte</a:t>
            </a:r>
            <a:r>
              <a:rPr lang="fr-FR" dirty="0"/>
              <a:t> (</a:t>
            </a:r>
            <a:r>
              <a:rPr lang="fr-FR" dirty="0" err="1"/>
              <a:t>Formgebot</a:t>
            </a:r>
            <a:r>
              <a:rPr lang="fr-FR" dirty="0"/>
              <a:t> </a:t>
            </a:r>
            <a:r>
              <a:rPr lang="fr-FR" dirty="0" err="1"/>
              <a:t>zu</a:t>
            </a:r>
            <a:r>
              <a:rPr lang="fr-FR" dirty="0"/>
              <a:t> </a:t>
            </a:r>
            <a:r>
              <a:rPr lang="fr-FR" dirty="0" err="1"/>
              <a:t>beachten</a:t>
            </a:r>
            <a:r>
              <a:rPr lang="fr-FR" dirty="0"/>
              <a:t>) </a:t>
            </a:r>
          </a:p>
          <a:p>
            <a:endParaRPr lang="fr-FR" dirty="0"/>
          </a:p>
          <a:p>
            <a:r>
              <a:rPr lang="fr-FR" dirty="0" err="1"/>
              <a:t>Unfallbericht</a:t>
            </a:r>
            <a:r>
              <a:rPr lang="fr-FR" dirty="0"/>
              <a:t> </a:t>
            </a:r>
            <a:r>
              <a:rPr lang="fr-FR" dirty="0" err="1"/>
              <a:t>Parteien</a:t>
            </a:r>
            <a:r>
              <a:rPr lang="fr-FR" dirty="0"/>
              <a:t>/Google </a:t>
            </a:r>
            <a:r>
              <a:rPr lang="fr-FR" dirty="0" err="1"/>
              <a:t>Earth</a:t>
            </a:r>
            <a:r>
              <a:rPr lang="fr-FR" dirty="0"/>
              <a:t> (</a:t>
            </a:r>
            <a:r>
              <a:rPr lang="fr-FR" dirty="0" err="1"/>
              <a:t>Parkplätze</a:t>
            </a:r>
            <a:r>
              <a:rPr lang="fr-FR" dirty="0"/>
              <a:t>)/diverse </a:t>
            </a:r>
            <a:r>
              <a:rPr lang="fr-FR" dirty="0" err="1"/>
              <a:t>Statistiken</a:t>
            </a:r>
            <a:r>
              <a:rPr lang="fr-FR" dirty="0"/>
              <a:t> </a:t>
            </a:r>
          </a:p>
          <a:p>
            <a:endParaRPr lang="fr-FR" dirty="0"/>
          </a:p>
          <a:p>
            <a:r>
              <a:rPr lang="fr-FR" dirty="0" err="1"/>
              <a:t>Private</a:t>
            </a:r>
            <a:r>
              <a:rPr lang="fr-FR" dirty="0"/>
              <a:t> </a:t>
            </a:r>
            <a:r>
              <a:rPr lang="fr-FR" dirty="0" err="1"/>
              <a:t>Experten</a:t>
            </a:r>
            <a:r>
              <a:rPr lang="fr-FR" dirty="0"/>
              <a:t>/</a:t>
            </a:r>
            <a:r>
              <a:rPr lang="fr-FR" dirty="0" err="1"/>
              <a:t>Privatdetektive</a:t>
            </a:r>
            <a:r>
              <a:rPr lang="fr-FR" dirty="0"/>
              <a:t> </a:t>
            </a:r>
          </a:p>
        </p:txBody>
      </p:sp>
    </p:spTree>
    <p:extLst>
      <p:ext uri="{BB962C8B-B14F-4D97-AF65-F5344CB8AC3E}">
        <p14:creationId xmlns:p14="http://schemas.microsoft.com/office/powerpoint/2010/main" val="3746032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a:bodyPr>
          <a:lstStyle/>
          <a:p>
            <a:r>
              <a:rPr lang="fr-FR" b="1" dirty="0">
                <a:solidFill>
                  <a:schemeClr val="accent4">
                    <a:lumMod val="75000"/>
                  </a:schemeClr>
                </a:solidFill>
              </a:rPr>
              <a:t>Tipp 2: </a:t>
            </a:r>
            <a:r>
              <a:rPr lang="fr-FR" b="1" dirty="0" err="1">
                <a:solidFill>
                  <a:srgbClr val="FF0000"/>
                </a:solidFill>
              </a:rPr>
              <a:t>Wahre</a:t>
            </a:r>
            <a:r>
              <a:rPr lang="fr-FR" b="1" dirty="0">
                <a:solidFill>
                  <a:srgbClr val="FF0000"/>
                </a:solidFill>
              </a:rPr>
              <a:t> die </a:t>
            </a:r>
            <a:r>
              <a:rPr lang="fr-FR" b="1" dirty="0" err="1">
                <a:solidFill>
                  <a:srgbClr val="FF0000"/>
                </a:solidFill>
              </a:rPr>
              <a:t>Verjährungsfrist</a:t>
            </a:r>
            <a:r>
              <a:rPr lang="fr-FR" b="1" dirty="0">
                <a:solidFill>
                  <a:srgbClr val="FF0000"/>
                </a:solidFill>
              </a:rPr>
              <a:t>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838200" y="1445342"/>
            <a:ext cx="10515600" cy="4731621"/>
          </a:xfrm>
        </p:spPr>
        <p:txBody>
          <a:bodyPr>
            <a:normAutofit fontScale="70000" lnSpcReduction="20000"/>
          </a:bodyPr>
          <a:lstStyle/>
          <a:p>
            <a:pPr marL="0" indent="0">
              <a:buNone/>
            </a:pPr>
            <a:endParaRPr lang="fr-FR" dirty="0"/>
          </a:p>
          <a:p>
            <a:pPr marL="0" indent="0">
              <a:buNone/>
            </a:pPr>
            <a:r>
              <a:rPr lang="fr-FR" b="1" u="sng" dirty="0"/>
              <a:t>Artikel L 133-6 Code de Commerce (</a:t>
            </a:r>
            <a:r>
              <a:rPr lang="fr-FR" b="1" u="sng" dirty="0" err="1"/>
              <a:t>innerfrz</a:t>
            </a:r>
            <a:r>
              <a:rPr lang="fr-FR" b="1" u="sng" dirty="0"/>
              <a:t>. Transporte)</a:t>
            </a:r>
          </a:p>
          <a:p>
            <a:pPr marL="0" indent="0">
              <a:buNone/>
            </a:pPr>
            <a:endParaRPr lang="fr-FR" dirty="0"/>
          </a:p>
          <a:p>
            <a:r>
              <a:rPr lang="de-DE" dirty="0"/>
              <a:t>Verjährungsfrist 1 Jahr (außer Betrug oder Untreue, aber „</a:t>
            </a:r>
            <a:r>
              <a:rPr lang="de-DE" dirty="0" err="1"/>
              <a:t>faute</a:t>
            </a:r>
            <a:r>
              <a:rPr lang="de-DE" dirty="0"/>
              <a:t> </a:t>
            </a:r>
            <a:r>
              <a:rPr lang="de-DE" dirty="0" err="1"/>
              <a:t>inexcusable</a:t>
            </a:r>
            <a:r>
              <a:rPr lang="de-DE" dirty="0"/>
              <a:t>“ nicht ausreichend)</a:t>
            </a:r>
            <a:br>
              <a:rPr lang="de-DE" dirty="0"/>
            </a:br>
            <a:r>
              <a:rPr lang="de-DE" dirty="0"/>
              <a:t>Keine Ausdehnung auf 3 Jahre wie § 439 (1) HGB oder CMR.</a:t>
            </a:r>
          </a:p>
          <a:p>
            <a:endParaRPr lang="de-DE" dirty="0"/>
          </a:p>
          <a:p>
            <a:r>
              <a:rPr lang="de-DE" dirty="0"/>
              <a:t>Betrifft alle Ansprüche aus Transportgeschäft (Frachtführer, Spediteur, Absender oder Empfänger)</a:t>
            </a:r>
          </a:p>
          <a:p>
            <a:endParaRPr lang="de-DE" dirty="0"/>
          </a:p>
          <a:p>
            <a:r>
              <a:rPr lang="de-DE" dirty="0"/>
              <a:t>Lauf ab Ablieferung oder Tag der geplanten Ablieferung bei Totalverlust, wie § 439 (2) HGB</a:t>
            </a:r>
          </a:p>
          <a:p>
            <a:endParaRPr lang="de-DE" dirty="0"/>
          </a:p>
          <a:p>
            <a:r>
              <a:rPr lang="de-DE" dirty="0"/>
              <a:t>Regressklage binnen 1 Monat ab Hauptklage (auch wenn über Jahresfrist hinaus)</a:t>
            </a:r>
          </a:p>
          <a:p>
            <a:endParaRPr lang="de-DE" dirty="0"/>
          </a:p>
          <a:p>
            <a:r>
              <a:rPr lang="de-DE" dirty="0"/>
              <a:t>Achtung: 1 Monats-Regressfrist muss gewahrt werden auch wenn Hauptklage weit vor dem Ende der Jahresfrist ergeht</a:t>
            </a:r>
          </a:p>
          <a:p>
            <a:endParaRPr lang="de-DE" dirty="0"/>
          </a:p>
          <a:p>
            <a:endParaRPr lang="fr-FR" dirty="0"/>
          </a:p>
          <a:p>
            <a:endParaRPr lang="fr-FR" dirty="0"/>
          </a:p>
          <a:p>
            <a:pPr marL="0" indent="0">
              <a:buNone/>
            </a:pPr>
            <a:endParaRPr lang="fr-FR" dirty="0"/>
          </a:p>
        </p:txBody>
      </p:sp>
    </p:spTree>
    <p:extLst>
      <p:ext uri="{BB962C8B-B14F-4D97-AF65-F5344CB8AC3E}">
        <p14:creationId xmlns:p14="http://schemas.microsoft.com/office/powerpoint/2010/main" val="2619804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3 </a:t>
            </a:r>
            <a:r>
              <a:rPr lang="fr-FR" b="1" dirty="0">
                <a:solidFill>
                  <a:schemeClr val="accent4">
                    <a:lumMod val="50000"/>
                  </a:schemeClr>
                </a:solidFill>
              </a:rPr>
              <a:t>: </a:t>
            </a:r>
            <a:r>
              <a:rPr lang="fr-FR" b="1" dirty="0">
                <a:solidFill>
                  <a:srgbClr val="FF0000"/>
                </a:solidFill>
              </a:rPr>
              <a:t>Sei </a:t>
            </a:r>
            <a:r>
              <a:rPr lang="fr-FR" b="1" dirty="0" err="1">
                <a:solidFill>
                  <a:srgbClr val="FF0000"/>
                </a:solidFill>
              </a:rPr>
              <a:t>vorsichtig</a:t>
            </a:r>
            <a:r>
              <a:rPr lang="fr-FR" b="1" dirty="0">
                <a:solidFill>
                  <a:srgbClr val="FF0000"/>
                </a:solidFill>
              </a:rPr>
              <a:t> </a:t>
            </a:r>
            <a:r>
              <a:rPr lang="fr-FR" b="1" dirty="0" err="1">
                <a:solidFill>
                  <a:srgbClr val="FF0000"/>
                </a:solidFill>
              </a:rPr>
              <a:t>im</a:t>
            </a:r>
            <a:r>
              <a:rPr lang="fr-FR" b="1" dirty="0">
                <a:solidFill>
                  <a:srgbClr val="FF0000"/>
                </a:solidFill>
              </a:rPr>
              <a:t> </a:t>
            </a:r>
            <a:r>
              <a:rPr lang="fr-FR" b="1" dirty="0" err="1">
                <a:solidFill>
                  <a:srgbClr val="FF0000"/>
                </a:solidFill>
              </a:rPr>
              <a:t>Umgang</a:t>
            </a:r>
            <a:r>
              <a:rPr lang="fr-FR" b="1" dirty="0">
                <a:solidFill>
                  <a:srgbClr val="FF0000"/>
                </a:solidFill>
              </a:rPr>
              <a:t> mit Artikel 32-2 und Artikel 32-3 CMR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1192696" y="1620078"/>
            <a:ext cx="10161104" cy="4556885"/>
          </a:xfrm>
        </p:spPr>
        <p:txBody>
          <a:bodyPr>
            <a:normAutofit/>
          </a:bodyPr>
          <a:lstStyle/>
          <a:p>
            <a:pPr marL="0" indent="0">
              <a:buNone/>
            </a:pPr>
            <a:endParaRPr lang="fr-FR" dirty="0"/>
          </a:p>
          <a:p>
            <a:pPr marL="0" indent="0">
              <a:buNone/>
            </a:pPr>
            <a:r>
              <a:rPr lang="fr-FR" b="1" u="sng" dirty="0" err="1"/>
              <a:t>Wer</a:t>
            </a:r>
            <a:r>
              <a:rPr lang="fr-FR" b="1" u="sng" dirty="0"/>
              <a:t> </a:t>
            </a:r>
            <a:r>
              <a:rPr lang="fr-FR" b="1" u="sng" dirty="0" err="1"/>
              <a:t>antwortet</a:t>
            </a:r>
            <a:r>
              <a:rPr lang="fr-FR" b="1" u="sng" dirty="0"/>
              <a:t> (</a:t>
            </a:r>
            <a:r>
              <a:rPr lang="fr-FR" b="1" u="sng" dirty="0" err="1"/>
              <a:t>Frachtführer</a:t>
            </a:r>
            <a:r>
              <a:rPr lang="fr-FR" b="1" u="sng" dirty="0"/>
              <a:t> und/</a:t>
            </a:r>
            <a:r>
              <a:rPr lang="fr-FR" b="1" u="sng" dirty="0" err="1"/>
              <a:t>oder</a:t>
            </a:r>
            <a:r>
              <a:rPr lang="fr-FR" b="1" u="sng" dirty="0"/>
              <a:t> </a:t>
            </a:r>
            <a:r>
              <a:rPr lang="fr-FR" b="1" u="sng" dirty="0" err="1"/>
              <a:t>mandatierte</a:t>
            </a:r>
            <a:r>
              <a:rPr lang="fr-FR" b="1" u="sng" dirty="0"/>
              <a:t> </a:t>
            </a:r>
            <a:r>
              <a:rPr lang="fr-FR" b="1" u="sng" dirty="0" err="1"/>
              <a:t>Dritte</a:t>
            </a:r>
            <a:r>
              <a:rPr lang="fr-FR" b="1" u="sng" dirty="0"/>
              <a:t>)? </a:t>
            </a:r>
          </a:p>
          <a:p>
            <a:pPr marL="0" indent="0">
              <a:buNone/>
            </a:pPr>
            <a:endParaRPr lang="fr-FR" dirty="0"/>
          </a:p>
          <a:p>
            <a:pPr marL="0" indent="0">
              <a:buNone/>
            </a:pPr>
            <a:r>
              <a:rPr lang="fr-FR" dirty="0" err="1"/>
              <a:t>Antwort</a:t>
            </a:r>
            <a:r>
              <a:rPr lang="fr-FR" dirty="0"/>
              <a:t> </a:t>
            </a:r>
            <a:r>
              <a:rPr lang="fr-FR" dirty="0" err="1"/>
              <a:t>eines</a:t>
            </a:r>
            <a:r>
              <a:rPr lang="fr-FR" dirty="0"/>
              <a:t> </a:t>
            </a:r>
            <a:r>
              <a:rPr lang="fr-FR" dirty="0" err="1"/>
              <a:t>Havariekommissars</a:t>
            </a:r>
            <a:r>
              <a:rPr lang="fr-FR" dirty="0"/>
              <a:t> (</a:t>
            </a:r>
            <a:r>
              <a:rPr lang="fr-FR" dirty="0" err="1"/>
              <a:t>im</a:t>
            </a:r>
            <a:r>
              <a:rPr lang="fr-FR" dirty="0"/>
              <a:t> </a:t>
            </a:r>
            <a:r>
              <a:rPr lang="fr-FR" dirty="0" err="1"/>
              <a:t>Interesse</a:t>
            </a:r>
            <a:r>
              <a:rPr lang="fr-FR" dirty="0"/>
              <a:t> und </a:t>
            </a:r>
            <a:r>
              <a:rPr lang="fr-FR" dirty="0" err="1"/>
              <a:t>für</a:t>
            </a:r>
            <a:r>
              <a:rPr lang="fr-FR" dirty="0"/>
              <a:t> den </a:t>
            </a:r>
            <a:r>
              <a:rPr lang="fr-FR" dirty="0" err="1"/>
              <a:t>Frachtführer</a:t>
            </a:r>
            <a:r>
              <a:rPr lang="fr-FR" dirty="0"/>
              <a:t>) </a:t>
            </a:r>
            <a:r>
              <a:rPr lang="fr-FR" dirty="0" err="1"/>
              <a:t>hat</a:t>
            </a:r>
            <a:r>
              <a:rPr lang="fr-FR" dirty="0"/>
              <a:t> </a:t>
            </a:r>
            <a:r>
              <a:rPr lang="fr-FR" dirty="0" err="1"/>
              <a:t>keine</a:t>
            </a:r>
            <a:r>
              <a:rPr lang="fr-FR" dirty="0"/>
              <a:t> </a:t>
            </a:r>
            <a:r>
              <a:rPr lang="fr-FR" dirty="0" err="1"/>
              <a:t>Wirkung</a:t>
            </a:r>
            <a:r>
              <a:rPr lang="fr-FR" dirty="0"/>
              <a:t> </a:t>
            </a:r>
            <a:r>
              <a:rPr lang="fr-FR" dirty="0" err="1"/>
              <a:t>auf</a:t>
            </a:r>
            <a:r>
              <a:rPr lang="fr-FR" dirty="0"/>
              <a:t> </a:t>
            </a:r>
            <a:r>
              <a:rPr lang="fr-FR" dirty="0" err="1"/>
              <a:t>Lauf</a:t>
            </a:r>
            <a:r>
              <a:rPr lang="fr-FR" dirty="0"/>
              <a:t> der </a:t>
            </a:r>
            <a:r>
              <a:rPr lang="fr-FR" dirty="0" err="1"/>
              <a:t>Verjährung</a:t>
            </a:r>
            <a:r>
              <a:rPr lang="fr-FR" dirty="0"/>
              <a:t> (</a:t>
            </a:r>
            <a:r>
              <a:rPr lang="fr-FR" dirty="0" err="1"/>
              <a:t>Berufungsgericht</a:t>
            </a:r>
            <a:r>
              <a:rPr lang="fr-FR" dirty="0"/>
              <a:t> PARIS, 22.9.2022). </a:t>
            </a:r>
            <a:r>
              <a:rPr lang="fr-FR" dirty="0" err="1"/>
              <a:t>Hemmung</a:t>
            </a:r>
            <a:r>
              <a:rPr lang="fr-FR" dirty="0"/>
              <a:t> </a:t>
            </a:r>
            <a:r>
              <a:rPr lang="fr-FR" dirty="0" err="1"/>
              <a:t>greift</a:t>
            </a:r>
            <a:r>
              <a:rPr lang="fr-FR" dirty="0"/>
              <a:t>. </a:t>
            </a:r>
            <a:r>
              <a:rPr lang="fr-FR" dirty="0" err="1"/>
              <a:t>Entscheidung</a:t>
            </a:r>
            <a:r>
              <a:rPr lang="fr-FR" dirty="0"/>
              <a:t> aber </a:t>
            </a:r>
            <a:r>
              <a:rPr lang="fr-FR" dirty="0" err="1"/>
              <a:t>kritisiert</a:t>
            </a:r>
            <a:r>
              <a:rPr lang="fr-FR" dirty="0"/>
              <a:t> (</a:t>
            </a:r>
            <a:r>
              <a:rPr lang="fr-FR" dirty="0" err="1"/>
              <a:t>gab</a:t>
            </a:r>
            <a:r>
              <a:rPr lang="fr-FR" dirty="0"/>
              <a:t> es Mandat?).</a:t>
            </a:r>
          </a:p>
          <a:p>
            <a:pPr marL="0" indent="0">
              <a:buNone/>
            </a:pPr>
            <a:endParaRPr lang="fr-FR" u="sng" dirty="0"/>
          </a:p>
          <a:p>
            <a:pPr marL="0" indent="0">
              <a:buNone/>
            </a:pPr>
            <a:r>
              <a:rPr lang="fr-FR" dirty="0"/>
              <a:t> </a:t>
            </a:r>
            <a:r>
              <a:rPr lang="fr-FR" b="1" dirty="0">
                <a:solidFill>
                  <a:srgbClr val="FF0000"/>
                </a:solidFill>
              </a:rPr>
              <a:t>?? </a:t>
            </a:r>
            <a:r>
              <a:rPr lang="fr-FR" b="1" dirty="0" err="1">
                <a:solidFill>
                  <a:srgbClr val="FF0000"/>
                </a:solidFill>
              </a:rPr>
              <a:t>Wer</a:t>
            </a:r>
            <a:r>
              <a:rPr lang="fr-FR" b="1" dirty="0">
                <a:solidFill>
                  <a:srgbClr val="FF0000"/>
                </a:solidFill>
              </a:rPr>
              <a:t> </a:t>
            </a:r>
            <a:r>
              <a:rPr lang="fr-FR" b="1" dirty="0" err="1">
                <a:solidFill>
                  <a:srgbClr val="FF0000"/>
                </a:solidFill>
              </a:rPr>
              <a:t>antwortet</a:t>
            </a:r>
            <a:r>
              <a:rPr lang="fr-FR" b="1" dirty="0">
                <a:solidFill>
                  <a:srgbClr val="FF0000"/>
                </a:solidFill>
              </a:rPr>
              <a:t> </a:t>
            </a:r>
            <a:r>
              <a:rPr lang="fr-FR" b="1" dirty="0" err="1">
                <a:solidFill>
                  <a:srgbClr val="FF0000"/>
                </a:solidFill>
              </a:rPr>
              <a:t>gültig</a:t>
            </a:r>
            <a:r>
              <a:rPr lang="fr-FR" b="1" dirty="0">
                <a:solidFill>
                  <a:srgbClr val="FF0000"/>
                </a:solidFill>
              </a:rPr>
              <a:t> </a:t>
            </a:r>
            <a:r>
              <a:rPr lang="fr-FR" b="1" dirty="0" err="1">
                <a:solidFill>
                  <a:srgbClr val="FF0000"/>
                </a:solidFill>
              </a:rPr>
              <a:t>für</a:t>
            </a:r>
            <a:r>
              <a:rPr lang="fr-FR" b="1" dirty="0">
                <a:solidFill>
                  <a:srgbClr val="FF0000"/>
                </a:solidFill>
              </a:rPr>
              <a:t> </a:t>
            </a:r>
            <a:r>
              <a:rPr lang="fr-FR" b="1" dirty="0" err="1">
                <a:solidFill>
                  <a:srgbClr val="FF0000"/>
                </a:solidFill>
              </a:rPr>
              <a:t>Frachtführer</a:t>
            </a:r>
            <a:r>
              <a:rPr lang="fr-FR" b="1" dirty="0">
                <a:solidFill>
                  <a:srgbClr val="FF0000"/>
                </a:solidFill>
              </a:rPr>
              <a:t>?</a:t>
            </a:r>
          </a:p>
        </p:txBody>
      </p:sp>
      <p:pic>
        <p:nvPicPr>
          <p:cNvPr id="5" name="Image 4">
            <a:extLst>
              <a:ext uri="{FF2B5EF4-FFF2-40B4-BE49-F238E27FC236}">
                <a16:creationId xmlns:a16="http://schemas.microsoft.com/office/drawing/2014/main" id="{32FCF218-1143-6C43-FBE9-5FE5436C946D}"/>
              </a:ext>
            </a:extLst>
          </p:cNvPr>
          <p:cNvPicPr>
            <a:picLocks noChangeAspect="1"/>
          </p:cNvPicPr>
          <p:nvPr/>
        </p:nvPicPr>
        <p:blipFill>
          <a:blip r:embed="rId2"/>
          <a:stretch>
            <a:fillRect/>
          </a:stretch>
        </p:blipFill>
        <p:spPr>
          <a:xfrm>
            <a:off x="255127" y="5250553"/>
            <a:ext cx="676664" cy="395493"/>
          </a:xfrm>
          <a:prstGeom prst="rect">
            <a:avLst/>
          </a:prstGeom>
        </p:spPr>
      </p:pic>
      <p:pic>
        <p:nvPicPr>
          <p:cNvPr id="6" name="Image 5">
            <a:extLst>
              <a:ext uri="{FF2B5EF4-FFF2-40B4-BE49-F238E27FC236}">
                <a16:creationId xmlns:a16="http://schemas.microsoft.com/office/drawing/2014/main" id="{967F2764-BC1B-15F3-FD31-56E62E1FFFF0}"/>
              </a:ext>
            </a:extLst>
          </p:cNvPr>
          <p:cNvPicPr>
            <a:picLocks noChangeAspect="1"/>
          </p:cNvPicPr>
          <p:nvPr/>
        </p:nvPicPr>
        <p:blipFill>
          <a:blip r:embed="rId3"/>
          <a:stretch>
            <a:fillRect/>
          </a:stretch>
        </p:blipFill>
        <p:spPr>
          <a:xfrm flipH="1">
            <a:off x="302764" y="3202801"/>
            <a:ext cx="676664" cy="452398"/>
          </a:xfrm>
          <a:prstGeom prst="rect">
            <a:avLst/>
          </a:prstGeom>
        </p:spPr>
      </p:pic>
    </p:spTree>
    <p:extLst>
      <p:ext uri="{BB962C8B-B14F-4D97-AF65-F5344CB8AC3E}">
        <p14:creationId xmlns:p14="http://schemas.microsoft.com/office/powerpoint/2010/main" val="3365740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3 </a:t>
            </a:r>
            <a:r>
              <a:rPr lang="fr-FR" b="1" dirty="0">
                <a:solidFill>
                  <a:schemeClr val="accent4">
                    <a:lumMod val="50000"/>
                  </a:schemeClr>
                </a:solidFill>
              </a:rPr>
              <a:t>: </a:t>
            </a:r>
            <a:r>
              <a:rPr lang="fr-FR" b="1" dirty="0">
                <a:solidFill>
                  <a:srgbClr val="FF0000"/>
                </a:solidFill>
              </a:rPr>
              <a:t>Sei </a:t>
            </a:r>
            <a:r>
              <a:rPr lang="fr-FR" b="1" dirty="0" err="1">
                <a:solidFill>
                  <a:srgbClr val="FF0000"/>
                </a:solidFill>
              </a:rPr>
              <a:t>vorsichtig</a:t>
            </a:r>
            <a:r>
              <a:rPr lang="fr-FR" b="1" dirty="0">
                <a:solidFill>
                  <a:srgbClr val="FF0000"/>
                </a:solidFill>
              </a:rPr>
              <a:t> </a:t>
            </a:r>
            <a:r>
              <a:rPr lang="fr-FR" b="1" dirty="0" err="1">
                <a:solidFill>
                  <a:srgbClr val="FF0000"/>
                </a:solidFill>
              </a:rPr>
              <a:t>im</a:t>
            </a:r>
            <a:r>
              <a:rPr lang="fr-FR" b="1" dirty="0">
                <a:solidFill>
                  <a:srgbClr val="FF0000"/>
                </a:solidFill>
              </a:rPr>
              <a:t> </a:t>
            </a:r>
            <a:r>
              <a:rPr lang="fr-FR" b="1" dirty="0" err="1">
                <a:solidFill>
                  <a:srgbClr val="FF0000"/>
                </a:solidFill>
              </a:rPr>
              <a:t>Umgang</a:t>
            </a:r>
            <a:r>
              <a:rPr lang="fr-FR" b="1" dirty="0">
                <a:solidFill>
                  <a:srgbClr val="FF0000"/>
                </a:solidFill>
              </a:rPr>
              <a:t> mit Artikel 32-2 und Artikel 32-3 CMR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1257300" y="1704975"/>
            <a:ext cx="10096500" cy="4471988"/>
          </a:xfrm>
        </p:spPr>
        <p:txBody>
          <a:bodyPr>
            <a:normAutofit lnSpcReduction="10000"/>
          </a:bodyPr>
          <a:lstStyle/>
          <a:p>
            <a:pPr marL="0" indent="0">
              <a:buNone/>
            </a:pPr>
            <a:endParaRPr lang="fr-FR" u="sng" dirty="0"/>
          </a:p>
          <a:p>
            <a:pPr marL="0" indent="0">
              <a:buNone/>
            </a:pPr>
            <a:r>
              <a:rPr lang="fr-FR" b="1" u="sng" dirty="0"/>
              <a:t>Zurücksendung </a:t>
            </a:r>
            <a:r>
              <a:rPr lang="fr-FR" b="1" u="sng" dirty="0" err="1"/>
              <a:t>Belege</a:t>
            </a:r>
            <a:r>
              <a:rPr lang="fr-FR" b="1" u="sng" dirty="0"/>
              <a:t>:</a:t>
            </a:r>
          </a:p>
          <a:p>
            <a:pPr marL="0" indent="0">
              <a:buNone/>
            </a:pPr>
            <a:r>
              <a:rPr lang="de-AT" dirty="0"/>
              <a:t>„</a:t>
            </a:r>
            <a:r>
              <a:rPr lang="de-AT" i="1" dirty="0"/>
              <a:t>Nach Sinn und Zweck der Vorschrift muss es ausreichend sein, wenn </a:t>
            </a:r>
            <a:r>
              <a:rPr lang="de-AT" b="1" i="1" dirty="0"/>
              <a:t>nur Originalbelege </a:t>
            </a:r>
            <a:r>
              <a:rPr lang="de-AT" i="1" dirty="0"/>
              <a:t>zurückgesandt werden</a:t>
            </a:r>
            <a:r>
              <a:rPr lang="de-AT" dirty="0"/>
              <a:t>“ (</a:t>
            </a:r>
            <a:r>
              <a:rPr lang="de-DE" dirty="0"/>
              <a:t>EBJS/Bahnsen, 4. Aufl. 2020, CMR Art. 32). Kopien (Anhang an Email) können beim Frachtführer verbleiben. </a:t>
            </a:r>
          </a:p>
          <a:p>
            <a:pPr marL="0" indent="0">
              <a:buNone/>
            </a:pPr>
            <a:endParaRPr lang="fr-FR" dirty="0"/>
          </a:p>
          <a:p>
            <a:pPr marL="0" indent="0">
              <a:buNone/>
            </a:pPr>
            <a:r>
              <a:rPr lang="fr-FR" dirty="0"/>
              <a:t>Es </a:t>
            </a:r>
            <a:r>
              <a:rPr lang="fr-FR" dirty="0" err="1"/>
              <a:t>müssen</a:t>
            </a:r>
            <a:r>
              <a:rPr lang="fr-FR" dirty="0"/>
              <a:t> </a:t>
            </a:r>
            <a:r>
              <a:rPr lang="fr-FR" b="1" dirty="0" err="1"/>
              <a:t>auch</a:t>
            </a:r>
            <a:r>
              <a:rPr lang="fr-FR" b="1" dirty="0"/>
              <a:t> </a:t>
            </a:r>
            <a:r>
              <a:rPr lang="fr-FR" b="1" dirty="0" err="1"/>
              <a:t>Kopien</a:t>
            </a:r>
            <a:r>
              <a:rPr lang="fr-FR" dirty="0"/>
              <a:t>, </a:t>
            </a:r>
            <a:r>
              <a:rPr lang="fr-FR" dirty="0" err="1"/>
              <a:t>Dateien</a:t>
            </a:r>
            <a:r>
              <a:rPr lang="fr-FR" dirty="0"/>
              <a:t>, </a:t>
            </a:r>
            <a:r>
              <a:rPr lang="fr-FR" dirty="0" err="1"/>
              <a:t>unwesentliche</a:t>
            </a:r>
            <a:r>
              <a:rPr lang="fr-FR" dirty="0"/>
              <a:t> </a:t>
            </a:r>
            <a:r>
              <a:rPr lang="fr-FR" dirty="0" err="1"/>
              <a:t>Dokumente</a:t>
            </a:r>
            <a:r>
              <a:rPr lang="fr-FR" dirty="0"/>
              <a:t> </a:t>
            </a:r>
            <a:r>
              <a:rPr lang="fr-FR" b="1" dirty="0" err="1"/>
              <a:t>retourniert</a:t>
            </a:r>
            <a:r>
              <a:rPr lang="fr-FR" dirty="0"/>
              <a:t> </a:t>
            </a:r>
            <a:r>
              <a:rPr lang="fr-FR" dirty="0" err="1"/>
              <a:t>werden</a:t>
            </a:r>
            <a:r>
              <a:rPr lang="fr-FR" dirty="0"/>
              <a:t>. </a:t>
            </a:r>
            <a:r>
              <a:rPr lang="fr-FR" dirty="0" err="1"/>
              <a:t>Fehlt</a:t>
            </a:r>
            <a:r>
              <a:rPr lang="fr-FR" dirty="0"/>
              <a:t> </a:t>
            </a:r>
            <a:r>
              <a:rPr lang="fr-FR" dirty="0" err="1"/>
              <a:t>nur</a:t>
            </a:r>
            <a:r>
              <a:rPr lang="fr-FR" dirty="0"/>
              <a:t> </a:t>
            </a:r>
            <a:r>
              <a:rPr lang="fr-FR" dirty="0" err="1"/>
              <a:t>ein</a:t>
            </a:r>
            <a:r>
              <a:rPr lang="fr-FR" dirty="0"/>
              <a:t> </a:t>
            </a:r>
            <a:r>
              <a:rPr lang="fr-FR" dirty="0" err="1"/>
              <a:t>einziges</a:t>
            </a:r>
            <a:r>
              <a:rPr lang="fr-FR" dirty="0"/>
              <a:t> </a:t>
            </a:r>
            <a:r>
              <a:rPr lang="fr-FR" dirty="0" err="1"/>
              <a:t>Dokument</a:t>
            </a:r>
            <a:r>
              <a:rPr lang="fr-FR" dirty="0"/>
              <a:t>, </a:t>
            </a:r>
            <a:r>
              <a:rPr lang="fr-FR" dirty="0" err="1"/>
              <a:t>greift</a:t>
            </a:r>
            <a:r>
              <a:rPr lang="fr-FR" dirty="0"/>
              <a:t> die </a:t>
            </a:r>
            <a:r>
              <a:rPr lang="fr-FR" dirty="0" err="1"/>
              <a:t>verjährungshemmende</a:t>
            </a:r>
            <a:r>
              <a:rPr lang="fr-FR" dirty="0"/>
              <a:t> </a:t>
            </a:r>
            <a:r>
              <a:rPr lang="fr-FR" dirty="0" err="1"/>
              <a:t>Wirkung</a:t>
            </a:r>
            <a:r>
              <a:rPr lang="fr-FR" dirty="0"/>
              <a:t> </a:t>
            </a:r>
            <a:r>
              <a:rPr lang="fr-FR" dirty="0" err="1"/>
              <a:t>nicht</a:t>
            </a:r>
            <a:r>
              <a:rPr lang="fr-FR" dirty="0"/>
              <a:t> (</a:t>
            </a:r>
            <a:r>
              <a:rPr lang="fr-FR" sz="1800" i="1" dirty="0">
                <a:effectLst/>
                <a:latin typeface="Calibri" panose="020F0502020204030204" pitchFamily="34" charset="0"/>
                <a:ea typeface="Calibri" panose="020F0502020204030204" pitchFamily="34" charset="0"/>
              </a:rPr>
              <a:t>CA Reims, 22 mars 1976, BT 1976, p. 260 ; CA Paris, 21 déc. 1978, BT 1979, p. 84 ; Lamy Transport)</a:t>
            </a:r>
            <a:endParaRPr lang="fr-FR" dirty="0"/>
          </a:p>
        </p:txBody>
      </p:sp>
      <p:pic>
        <p:nvPicPr>
          <p:cNvPr id="5" name="Image 4">
            <a:extLst>
              <a:ext uri="{FF2B5EF4-FFF2-40B4-BE49-F238E27FC236}">
                <a16:creationId xmlns:a16="http://schemas.microsoft.com/office/drawing/2014/main" id="{32FCF218-1143-6C43-FBE9-5FE5436C946D}"/>
              </a:ext>
            </a:extLst>
          </p:cNvPr>
          <p:cNvPicPr>
            <a:picLocks noChangeAspect="1"/>
          </p:cNvPicPr>
          <p:nvPr/>
        </p:nvPicPr>
        <p:blipFill>
          <a:blip r:embed="rId2"/>
          <a:stretch>
            <a:fillRect/>
          </a:stretch>
        </p:blipFill>
        <p:spPr>
          <a:xfrm>
            <a:off x="361561" y="3231253"/>
            <a:ext cx="676664" cy="395493"/>
          </a:xfrm>
          <a:prstGeom prst="rect">
            <a:avLst/>
          </a:prstGeom>
        </p:spPr>
      </p:pic>
      <p:pic>
        <p:nvPicPr>
          <p:cNvPr id="6" name="Image 5">
            <a:extLst>
              <a:ext uri="{FF2B5EF4-FFF2-40B4-BE49-F238E27FC236}">
                <a16:creationId xmlns:a16="http://schemas.microsoft.com/office/drawing/2014/main" id="{9F7FE66A-8AF9-CFFF-B1FB-769EF93B133A}"/>
              </a:ext>
            </a:extLst>
          </p:cNvPr>
          <p:cNvPicPr>
            <a:picLocks noChangeAspect="1"/>
          </p:cNvPicPr>
          <p:nvPr/>
        </p:nvPicPr>
        <p:blipFill>
          <a:blip r:embed="rId3"/>
          <a:stretch>
            <a:fillRect/>
          </a:stretch>
        </p:blipFill>
        <p:spPr>
          <a:xfrm flipH="1">
            <a:off x="365030" y="5238750"/>
            <a:ext cx="701770" cy="469183"/>
          </a:xfrm>
          <a:prstGeom prst="rect">
            <a:avLst/>
          </a:prstGeom>
        </p:spPr>
      </p:pic>
    </p:spTree>
    <p:extLst>
      <p:ext uri="{BB962C8B-B14F-4D97-AF65-F5344CB8AC3E}">
        <p14:creationId xmlns:p14="http://schemas.microsoft.com/office/powerpoint/2010/main" val="1803118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6E6A5-975B-A915-8DDC-1EF86D75D3CC}"/>
              </a:ext>
            </a:extLst>
          </p:cNvPr>
          <p:cNvSpPr>
            <a:spLocks noGrp="1"/>
          </p:cNvSpPr>
          <p:nvPr>
            <p:ph type="title"/>
          </p:nvPr>
        </p:nvSpPr>
        <p:spPr>
          <a:xfrm>
            <a:off x="838200" y="365125"/>
            <a:ext cx="10515600" cy="1149043"/>
          </a:xfrm>
        </p:spPr>
        <p:txBody>
          <a:bodyPr>
            <a:normAutofit fontScale="90000"/>
          </a:bodyPr>
          <a:lstStyle/>
          <a:p>
            <a:r>
              <a:rPr lang="fr-FR" b="1" dirty="0">
                <a:solidFill>
                  <a:schemeClr val="accent4">
                    <a:lumMod val="75000"/>
                  </a:schemeClr>
                </a:solidFill>
              </a:rPr>
              <a:t>Tipp 3 </a:t>
            </a:r>
            <a:r>
              <a:rPr lang="fr-FR" b="1" dirty="0">
                <a:solidFill>
                  <a:schemeClr val="accent4">
                    <a:lumMod val="50000"/>
                  </a:schemeClr>
                </a:solidFill>
              </a:rPr>
              <a:t>: </a:t>
            </a:r>
            <a:r>
              <a:rPr lang="fr-FR" b="1" dirty="0">
                <a:solidFill>
                  <a:srgbClr val="FF0000"/>
                </a:solidFill>
              </a:rPr>
              <a:t>Sei </a:t>
            </a:r>
            <a:r>
              <a:rPr lang="fr-FR" b="1" dirty="0" err="1">
                <a:solidFill>
                  <a:srgbClr val="FF0000"/>
                </a:solidFill>
              </a:rPr>
              <a:t>vorsichtig</a:t>
            </a:r>
            <a:r>
              <a:rPr lang="fr-FR" b="1" dirty="0">
                <a:solidFill>
                  <a:srgbClr val="FF0000"/>
                </a:solidFill>
              </a:rPr>
              <a:t> </a:t>
            </a:r>
            <a:r>
              <a:rPr lang="fr-FR" b="1" dirty="0" err="1">
                <a:solidFill>
                  <a:srgbClr val="FF0000"/>
                </a:solidFill>
              </a:rPr>
              <a:t>im</a:t>
            </a:r>
            <a:r>
              <a:rPr lang="fr-FR" b="1" dirty="0">
                <a:solidFill>
                  <a:srgbClr val="FF0000"/>
                </a:solidFill>
              </a:rPr>
              <a:t> </a:t>
            </a:r>
            <a:r>
              <a:rPr lang="fr-FR" b="1" dirty="0" err="1">
                <a:solidFill>
                  <a:srgbClr val="FF0000"/>
                </a:solidFill>
              </a:rPr>
              <a:t>Umgang</a:t>
            </a:r>
            <a:r>
              <a:rPr lang="fr-FR" b="1" dirty="0">
                <a:solidFill>
                  <a:srgbClr val="FF0000"/>
                </a:solidFill>
              </a:rPr>
              <a:t> mit Artikel 32-2 und Artikel 32-3 CMR </a:t>
            </a:r>
          </a:p>
        </p:txBody>
      </p:sp>
      <p:sp>
        <p:nvSpPr>
          <p:cNvPr id="3" name="Espace réservé du contenu 2">
            <a:extLst>
              <a:ext uri="{FF2B5EF4-FFF2-40B4-BE49-F238E27FC236}">
                <a16:creationId xmlns:a16="http://schemas.microsoft.com/office/drawing/2014/main" id="{1BB7EE4B-576C-544A-C7E8-88FA68E6DA5D}"/>
              </a:ext>
            </a:extLst>
          </p:cNvPr>
          <p:cNvSpPr>
            <a:spLocks noGrp="1"/>
          </p:cNvSpPr>
          <p:nvPr>
            <p:ph idx="1"/>
          </p:nvPr>
        </p:nvSpPr>
        <p:spPr>
          <a:xfrm>
            <a:off x="1257300" y="1704975"/>
            <a:ext cx="10096500" cy="4471988"/>
          </a:xfrm>
        </p:spPr>
        <p:txBody>
          <a:bodyPr>
            <a:normAutofit fontScale="92500" lnSpcReduction="20000"/>
          </a:bodyPr>
          <a:lstStyle/>
          <a:p>
            <a:pPr marL="0" indent="0">
              <a:buNone/>
            </a:pPr>
            <a:endParaRPr lang="de-DE" b="1" dirty="0"/>
          </a:p>
          <a:p>
            <a:pPr marL="0" indent="0">
              <a:buNone/>
            </a:pPr>
            <a:r>
              <a:rPr lang="de-DE" b="1" u="sng" dirty="0"/>
              <a:t>Hemmungswirkungen nach nationalem Recht (Artikel 32-3 CMR)</a:t>
            </a:r>
          </a:p>
          <a:p>
            <a:pPr marL="0" indent="0">
              <a:buNone/>
            </a:pPr>
            <a:endParaRPr lang="fr-FR" dirty="0"/>
          </a:p>
          <a:p>
            <a:pPr marL="0" indent="0">
              <a:buNone/>
            </a:pPr>
            <a:r>
              <a:rPr lang="de-DE" b="1" dirty="0"/>
              <a:t>§ 203 BGB </a:t>
            </a:r>
            <a:r>
              <a:rPr lang="de-DE" dirty="0"/>
              <a:t>- Hemmung der Verjährung bei Verhandlungen</a:t>
            </a:r>
          </a:p>
          <a:p>
            <a:pPr marL="0" indent="0">
              <a:buNone/>
            </a:pPr>
            <a:r>
              <a:rPr lang="de-DE" dirty="0"/>
              <a:t>- Hemmung bis Verweigerung Fortsetzung der Verhandlungen verweigert (3 Monate Nachfrist). </a:t>
            </a:r>
          </a:p>
          <a:p>
            <a:pPr marL="0" indent="0">
              <a:buNone/>
            </a:pPr>
            <a:endParaRPr lang="de-DE" b="1" dirty="0"/>
          </a:p>
          <a:p>
            <a:pPr marL="0" indent="0">
              <a:buNone/>
            </a:pPr>
            <a:r>
              <a:rPr lang="fr-FR" b="1" dirty="0"/>
              <a:t>Artikel 2238 Code Civil</a:t>
            </a:r>
            <a:r>
              <a:rPr lang="fr-FR" dirty="0"/>
              <a:t>: </a:t>
            </a:r>
            <a:r>
              <a:rPr lang="fr-FR" dirty="0" err="1"/>
              <a:t>Mediation</a:t>
            </a:r>
            <a:r>
              <a:rPr lang="fr-FR" dirty="0"/>
              <a:t> (</a:t>
            </a:r>
            <a:r>
              <a:rPr lang="fr-FR" dirty="0" err="1"/>
              <a:t>Neutraler</a:t>
            </a:r>
            <a:r>
              <a:rPr lang="fr-FR" dirty="0"/>
              <a:t> </a:t>
            </a:r>
            <a:r>
              <a:rPr lang="fr-FR" dirty="0" err="1"/>
              <a:t>Dritter</a:t>
            </a:r>
            <a:r>
              <a:rPr lang="fr-FR" dirty="0"/>
              <a:t>), Conciliation (Richter), « procédure participative » (</a:t>
            </a:r>
            <a:r>
              <a:rPr lang="fr-FR" dirty="0" err="1"/>
              <a:t>Anwälte</a:t>
            </a:r>
            <a:r>
              <a:rPr lang="fr-FR" dirty="0"/>
              <a:t>) </a:t>
            </a:r>
            <a:r>
              <a:rPr lang="fr-FR" dirty="0" err="1"/>
              <a:t>hemmen</a:t>
            </a:r>
            <a:r>
              <a:rPr lang="fr-FR" dirty="0"/>
              <a:t> </a:t>
            </a:r>
            <a:r>
              <a:rPr lang="fr-FR" dirty="0" err="1"/>
              <a:t>Verjährung</a:t>
            </a:r>
            <a:r>
              <a:rPr lang="fr-FR" dirty="0"/>
              <a:t> </a:t>
            </a:r>
            <a:r>
              <a:rPr lang="fr-FR" dirty="0" err="1"/>
              <a:t>seit</a:t>
            </a:r>
            <a:r>
              <a:rPr lang="fr-FR" dirty="0"/>
              <a:t> 2016 aber </a:t>
            </a:r>
            <a:r>
              <a:rPr lang="fr-FR" dirty="0" err="1"/>
              <a:t>nicht</a:t>
            </a:r>
            <a:r>
              <a:rPr lang="fr-FR" dirty="0"/>
              <a:t> « </a:t>
            </a:r>
            <a:r>
              <a:rPr lang="fr-FR" dirty="0" err="1"/>
              <a:t>blosse</a:t>
            </a:r>
            <a:r>
              <a:rPr lang="fr-FR" dirty="0"/>
              <a:t> </a:t>
            </a:r>
            <a:r>
              <a:rPr lang="fr-FR" dirty="0" err="1"/>
              <a:t>Verhandlungen</a:t>
            </a:r>
            <a:r>
              <a:rPr lang="fr-FR" dirty="0"/>
              <a:t> </a:t>
            </a:r>
            <a:r>
              <a:rPr lang="fr-FR" dirty="0" err="1"/>
              <a:t>ohne</a:t>
            </a:r>
            <a:r>
              <a:rPr lang="fr-FR" dirty="0"/>
              <a:t> </a:t>
            </a:r>
            <a:r>
              <a:rPr lang="fr-FR" dirty="0" err="1"/>
              <a:t>Rahmen</a:t>
            </a:r>
            <a:r>
              <a:rPr lang="fr-FR" dirty="0"/>
              <a:t> ».</a:t>
            </a:r>
          </a:p>
          <a:p>
            <a:pPr marL="0" indent="0">
              <a:buNone/>
            </a:pPr>
            <a:r>
              <a:rPr lang="fr-FR" dirty="0"/>
              <a:t>+ </a:t>
            </a:r>
            <a:r>
              <a:rPr lang="fr-FR" dirty="0" err="1"/>
              <a:t>Mindestlaufzeit</a:t>
            </a:r>
            <a:r>
              <a:rPr lang="fr-FR" dirty="0"/>
              <a:t> </a:t>
            </a:r>
            <a:r>
              <a:rPr lang="fr-FR" dirty="0" err="1"/>
              <a:t>Hemmung</a:t>
            </a:r>
            <a:r>
              <a:rPr lang="fr-FR" dirty="0"/>
              <a:t> 6 </a:t>
            </a:r>
            <a:r>
              <a:rPr lang="fr-FR" dirty="0" err="1"/>
              <a:t>Monate</a:t>
            </a:r>
            <a:r>
              <a:rPr lang="fr-FR" dirty="0"/>
              <a:t> </a:t>
            </a:r>
            <a:r>
              <a:rPr lang="fr-FR" dirty="0" err="1"/>
              <a:t>nach</a:t>
            </a:r>
            <a:r>
              <a:rPr lang="fr-FR" dirty="0"/>
              <a:t> </a:t>
            </a:r>
            <a:r>
              <a:rPr lang="fr-FR" dirty="0" err="1"/>
              <a:t>Beendigung</a:t>
            </a:r>
            <a:r>
              <a:rPr lang="fr-FR" dirty="0"/>
              <a:t> </a:t>
            </a:r>
          </a:p>
        </p:txBody>
      </p:sp>
      <p:pic>
        <p:nvPicPr>
          <p:cNvPr id="5" name="Image 4">
            <a:extLst>
              <a:ext uri="{FF2B5EF4-FFF2-40B4-BE49-F238E27FC236}">
                <a16:creationId xmlns:a16="http://schemas.microsoft.com/office/drawing/2014/main" id="{32FCF218-1143-6C43-FBE9-5FE5436C946D}"/>
              </a:ext>
            </a:extLst>
          </p:cNvPr>
          <p:cNvPicPr>
            <a:picLocks noChangeAspect="1"/>
          </p:cNvPicPr>
          <p:nvPr/>
        </p:nvPicPr>
        <p:blipFill>
          <a:blip r:embed="rId2"/>
          <a:stretch>
            <a:fillRect/>
          </a:stretch>
        </p:blipFill>
        <p:spPr>
          <a:xfrm>
            <a:off x="457311" y="3231253"/>
            <a:ext cx="676664" cy="395493"/>
          </a:xfrm>
          <a:prstGeom prst="rect">
            <a:avLst/>
          </a:prstGeom>
        </p:spPr>
      </p:pic>
      <p:pic>
        <p:nvPicPr>
          <p:cNvPr id="6" name="Image 5">
            <a:extLst>
              <a:ext uri="{FF2B5EF4-FFF2-40B4-BE49-F238E27FC236}">
                <a16:creationId xmlns:a16="http://schemas.microsoft.com/office/drawing/2014/main" id="{9F7FE66A-8AF9-CFFF-B1FB-769EF93B133A}"/>
              </a:ext>
            </a:extLst>
          </p:cNvPr>
          <p:cNvPicPr>
            <a:picLocks noChangeAspect="1"/>
          </p:cNvPicPr>
          <p:nvPr/>
        </p:nvPicPr>
        <p:blipFill>
          <a:blip r:embed="rId3"/>
          <a:stretch>
            <a:fillRect/>
          </a:stretch>
        </p:blipFill>
        <p:spPr>
          <a:xfrm flipH="1">
            <a:off x="499868" y="4647864"/>
            <a:ext cx="591550" cy="395493"/>
          </a:xfrm>
          <a:prstGeom prst="rect">
            <a:avLst/>
          </a:prstGeom>
        </p:spPr>
      </p:pic>
    </p:spTree>
    <p:extLst>
      <p:ext uri="{BB962C8B-B14F-4D97-AF65-F5344CB8AC3E}">
        <p14:creationId xmlns:p14="http://schemas.microsoft.com/office/powerpoint/2010/main" val="348308560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7E76ACA928E2541BE2EA84A6A460CC9" ma:contentTypeVersion="8" ma:contentTypeDescription="Create a new document." ma:contentTypeScope="" ma:versionID="15e6f3229becdab64eaf657a9cf142d4">
  <xsd:schema xmlns:xsd="http://www.w3.org/2001/XMLSchema" xmlns:xs="http://www.w3.org/2001/XMLSchema" xmlns:p="http://schemas.microsoft.com/office/2006/metadata/properties" xmlns:ns2="6942ad6a-7649-4ddb-af91-a04bbf233384" targetNamespace="http://schemas.microsoft.com/office/2006/metadata/properties" ma:root="true" ma:fieldsID="1832998c20b75980992d26dc46127099" ns2:_="">
    <xsd:import namespace="6942ad6a-7649-4ddb-af91-a04bbf23338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Locatio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42ad6a-7649-4ddb-af91-a04bbf2333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Location" ma:index="12" nillable="true" ma:displayName="Location" ma:descrip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A746E1F-10CE-48A1-9986-C4589BF61DB8}"/>
</file>

<file path=customXml/itemProps2.xml><?xml version="1.0" encoding="utf-8"?>
<ds:datastoreItem xmlns:ds="http://schemas.openxmlformats.org/officeDocument/2006/customXml" ds:itemID="{C8908C3F-B0BF-4A46-BDCD-85F6044F58EB}"/>
</file>

<file path=customXml/itemProps3.xml><?xml version="1.0" encoding="utf-8"?>
<ds:datastoreItem xmlns:ds="http://schemas.openxmlformats.org/officeDocument/2006/customXml" ds:itemID="{DDD6A414-F686-4FDE-AB45-943FF72B4721}"/>
</file>

<file path=docProps/app.xml><?xml version="1.0" encoding="utf-8"?>
<Properties xmlns="http://schemas.openxmlformats.org/officeDocument/2006/extended-properties" xmlns:vt="http://schemas.openxmlformats.org/officeDocument/2006/docPropsVTypes">
  <Template>Frankreich ist anders!</Template>
  <TotalTime>45</TotalTime>
  <Words>3588</Words>
  <Application>Microsoft Office PowerPoint</Application>
  <PresentationFormat>Grand écran</PresentationFormat>
  <Paragraphs>443</Paragraphs>
  <Slides>47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47</vt:i4>
      </vt:variant>
    </vt:vector>
  </HeadingPairs>
  <TitlesOfParts>
    <vt:vector size="52" baseType="lpstr">
      <vt:lpstr>Arial</vt:lpstr>
      <vt:lpstr>Calibri</vt:lpstr>
      <vt:lpstr>Calibri Light</vt:lpstr>
      <vt:lpstr>Wingdings</vt:lpstr>
      <vt:lpstr>Thème Office</vt:lpstr>
      <vt:lpstr>Frankreich ist anders!   10 goldene Tipps für meinen ersten französischen Transportrechtsfall</vt:lpstr>
      <vt:lpstr>Was erwartet Sie? </vt:lpstr>
      <vt:lpstr>Tipp 1: Zähle nicht auf die frz. Strafakte !</vt:lpstr>
      <vt:lpstr>Tipp 1: Zähle nicht auf die frz. Strafakte !</vt:lpstr>
      <vt:lpstr>Tipp 1: Zähle nicht auf die frz. Strafakte !</vt:lpstr>
      <vt:lpstr>Tipp 2: Wahre die Verjährungsfrist !</vt:lpstr>
      <vt:lpstr>Tipp 3 : Sei vorsichtig im Umgang mit Artikel 32-2 und Artikel 32-3 CMR </vt:lpstr>
      <vt:lpstr>Tipp 3 : Sei vorsichtig im Umgang mit Artikel 32-2 und Artikel 32-3 CMR </vt:lpstr>
      <vt:lpstr>Tipp 3 : Sei vorsichtig im Umgang mit Artikel 32-2 und Artikel 32-3 CMR </vt:lpstr>
      <vt:lpstr>Tipp 4: Tappe nicht in die Falle der « forclusion » im innerfranzösischen Straβengütertransport </vt:lpstr>
      <vt:lpstr>Tipp 4: Tappe nicht in die Falle der « forclusion » im innerfranzösischen Straβengütertransport </vt:lpstr>
      <vt:lpstr>Tipp 4: Tappe nicht in die Falle der « forclusion » im innerfranzösischen Straβengütertransport </vt:lpstr>
      <vt:lpstr>Tipp 4: Tappe nicht in die Falle der « forclusion » im innerfranzösischen Straβengütertransport </vt:lpstr>
      <vt:lpstr>Tipp 5: Kenne die frz. « Contrats-type »</vt:lpstr>
      <vt:lpstr>Tipp 5: Kenne die frz. « Contrats-type »</vt:lpstr>
      <vt:lpstr>Tipp 5: Kenne die frz. « Contrats-type »</vt:lpstr>
      <vt:lpstr>Tipp 5: Kenne die frz. « Contrats-type »</vt:lpstr>
      <vt:lpstr>Tipp 5: Kenne die frz. « Contrats-type »</vt:lpstr>
      <vt:lpstr>Tipp 5: Kenne die frz. « Contrats-type »</vt:lpstr>
      <vt:lpstr>Tipp 6: Verwende nicht unbewusst einen CMR Frachtbrief für innerfrz Transporte </vt:lpstr>
      <vt:lpstr>Tipp 6: Verwende nicht unbewusst einen CMR Frachtbrief für innerfrz Transporte </vt:lpstr>
      <vt:lpstr>Tipp 7: Beachte! Keine generelle Pflicht zur Schadensminderung </vt:lpstr>
      <vt:lpstr>Tipp 7: Beachte! Keine generelle Pflicht zur Schadensminderung </vt:lpstr>
      <vt:lpstr>Tipp 7: Beachte! Keine generelle Pflicht zur Schadensminderung </vt:lpstr>
      <vt:lpstr>Tipp 7: Beachte! Keine generelle Pflicht zur Schadensminderung </vt:lpstr>
      <vt:lpstr>Tipp 7: Beachte! Keine generelle Pflicht zur Schadensminderung </vt:lpstr>
      <vt:lpstr>Tipp 8: Und es gibt sie doch die « faute inexcusable » ! Tendenz steigend</vt:lpstr>
      <vt:lpstr>Tipp 8: Und es gibt sie doch die « faute inexcusable » ! Tendenz steigend</vt:lpstr>
      <vt:lpstr>Tipp 8: Und es gibt sie doch die « faute inexcusable » ! Tendenz steigend</vt:lpstr>
      <vt:lpstr>Tipp 8: Und es gibt sie doch die « faute inexcusable » ! Tendenz steigend</vt:lpstr>
      <vt:lpstr>Tipp 8: Und es gibt sie doch die « faute inexcusable » ! Tendenz steigend</vt:lpstr>
      <vt:lpstr>Tipp 9: Übe dich in Geduld !</vt:lpstr>
      <vt:lpstr>Tipp 9: Übe dich in Geduld !</vt:lpstr>
      <vt:lpstr>Tipp 9: Übe dich in Geduld !</vt:lpstr>
      <vt:lpstr>Tipp 9a: Beachte die Vor-und Nachteile der frz. Handelsgerichtsbarkeit in 1. Instanz</vt:lpstr>
      <vt:lpstr>Tipp 9a: Beachte die Vor-und Nachteile der frz. Handelsgerichtsbarkeit in 1. Instanz</vt:lpstr>
      <vt:lpstr>Tipp 9a: Beachte die Vor-und Nachteile der frz. Handelsgerichtsbarkeit in 1. Instanz</vt:lpstr>
      <vt:lpstr>Tipp 10: Kenne den frz. Anwalt, sein Honorar und akzeptiere Frust mit dem (fehlenden) Kostenersatz</vt:lpstr>
      <vt:lpstr>Tipp 10: Kenne den frz. Anwalt, sein Honorar und akzeptiere Frust mit dem (fehlenden) Kostenersatz</vt:lpstr>
      <vt:lpstr>Tipp 10: Kenne den frz. Anwalt, sein Honorar und akzeptiere Frust mit dem (fehlenden) Kostenersatz</vt:lpstr>
      <vt:lpstr>Tipp 10: Kenne den frz. Anwalt, sein Honorar und akzeptiere Frust mit dem (fehlenden) Kostenersatz</vt:lpstr>
      <vt:lpstr>Tipp 10: Kenne den frz. Anwalt, sein Honorar und akzeptiere Frust mit dem (fehlenden) Kostenersatz</vt:lpstr>
      <vt:lpstr>Tipp 10: Kenne den frz. Anwalt, sein Honorar und akzeptiere Frust mit dem (fehlenden) Kostenersatz</vt:lpstr>
      <vt:lpstr>Tipp 10: Kenne den frz. Anwalt, sein Honorar und akzeptiere Frust mit dem (fehlenden) Kostenersatz</vt:lpstr>
      <vt:lpstr>Tipp 10: Kenne den frz. Anwalt, sein Honorar und akzeptiere Frust mit dem (fehlenden) Kostenersatz</vt:lpstr>
      <vt:lpstr>Tipp 10: Kenne den frz. Anwalt, sein Honorar und akzeptiere Frust mit dem (fehlenden) Kostenersatz</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Frankreich ist anders!   10 goldene Tipps für meinen ersten französischen Transportrechtsfall</dc:title>
  <dc:creator>Sigrid Preissl</dc:creator>
  <cp:lastModifiedBy>Sigrid Preissl</cp:lastModifiedBy>
  <cp:revision>5</cp:revision>
  <dcterms:created xsi:type="dcterms:W3CDTF">2022-11-26T14:14:40Z</dcterms:created>
  <dcterms:modified xsi:type="dcterms:W3CDTF">2022-11-27T10:07:51Z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0x01010097E76ACA928E2541BE2EA84A6A460CC9</vt:lpwstr>
  </property>
  <property fmtid="{D5CDD505-2E9C-101B-9397-08002B2CF9AE}" pid="3" name="Order">
    <vt:r8>206600</vt:r8>
  </property>
</Properties>
</file>